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sldIdLst>
    <p:sldId id="256" r:id="rId4"/>
    <p:sldId id="258" r:id="rId5"/>
    <p:sldId id="259" r:id="rId6"/>
    <p:sldId id="263" r:id="rId7"/>
    <p:sldId id="264" r:id="rId8"/>
    <p:sldId id="299" r:id="rId9"/>
    <p:sldId id="295" r:id="rId10"/>
    <p:sldId id="265" r:id="rId11"/>
    <p:sldId id="296" r:id="rId12"/>
    <p:sldId id="297" r:id="rId13"/>
    <p:sldId id="266" r:id="rId14"/>
    <p:sldId id="267" r:id="rId15"/>
    <p:sldId id="268" r:id="rId16"/>
    <p:sldId id="269" r:id="rId17"/>
    <p:sldId id="270" r:id="rId18"/>
    <p:sldId id="275" r:id="rId19"/>
    <p:sldId id="274" r:id="rId20"/>
    <p:sldId id="276" r:id="rId21"/>
    <p:sldId id="277" r:id="rId22"/>
    <p:sldId id="279" r:id="rId23"/>
    <p:sldId id="280" r:id="rId24"/>
    <p:sldId id="298" r:id="rId25"/>
    <p:sldId id="284" r:id="rId26"/>
    <p:sldId id="285" r:id="rId27"/>
    <p:sldId id="292" r:id="rId28"/>
    <p:sldId id="293" r:id="rId29"/>
    <p:sldId id="294" r:id="rId30"/>
    <p:sldId id="288" r:id="rId31"/>
    <p:sldId id="289" r:id="rId32"/>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5pPr>
    <a:lvl6pPr marL="22860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6pPr>
    <a:lvl7pPr marL="27432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7pPr>
    <a:lvl8pPr marL="32004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8pPr>
    <a:lvl9pPr marL="3657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FF"/>
    <a:srgbClr val="FF0066"/>
    <a:srgbClr val="00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425721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2946569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2"/>
            <a:ext cx="1962150" cy="5521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2"/>
            <a:ext cx="5734050" cy="55213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756829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2"/>
            <a:ext cx="7848600" cy="1139825"/>
          </a:xfrm>
        </p:spPr>
        <p:txBody>
          <a:bodyPr/>
          <a:lstStyle/>
          <a:p>
            <a:r>
              <a:rPr lang="en-US" smtClean="0"/>
              <a:t>Click to edit Master title style</a:t>
            </a:r>
            <a:endParaRPr lang="en-US" dirty="0"/>
          </a:p>
        </p:txBody>
      </p:sp>
      <p:sp>
        <p:nvSpPr>
          <p:cNvPr id="3" name="Text Placeholder 2"/>
          <p:cNvSpPr>
            <a:spLocks noGrp="1"/>
          </p:cNvSpPr>
          <p:nvPr>
            <p:ph type="body" sz="half" idx="1"/>
          </p:nvPr>
        </p:nvSpPr>
        <p:spPr>
          <a:xfrm>
            <a:off x="609600" y="1676402"/>
            <a:ext cx="3848100" cy="44545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676402"/>
            <a:ext cx="3848100" cy="44545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2271974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9"/>
          <p:cNvSpPr>
            <a:spLocks/>
          </p:cNvSpPr>
          <p:nvPr/>
        </p:nvSpPr>
        <p:spPr bwMode="auto">
          <a:xfrm>
            <a:off x="533400" y="533400"/>
            <a:ext cx="80010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19050">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lIns="34289" rIns="34289"/>
          <a:lstStyle/>
          <a:p>
            <a:endParaRPr lang="en-US" sz="1350"/>
          </a:p>
        </p:txBody>
      </p:sp>
      <p:sp>
        <p:nvSpPr>
          <p:cNvPr id="3" name="Shape 30"/>
          <p:cNvSpPr>
            <a:spLocks noChangeShapeType="1"/>
          </p:cNvSpPr>
          <p:nvPr/>
        </p:nvSpPr>
        <p:spPr bwMode="auto">
          <a:xfrm>
            <a:off x="533400" y="6172200"/>
            <a:ext cx="8001000" cy="0"/>
          </a:xfrm>
          <a:prstGeom prst="line">
            <a:avLst/>
          </a:prstGeom>
          <a:noFill/>
          <a:ln w="19050">
            <a:solidFill>
              <a:srgbClr val="009999"/>
            </a:solidFill>
            <a:round/>
            <a:headEnd/>
            <a:tailEnd/>
          </a:ln>
          <a:extLst>
            <a:ext uri="{909E8E84-426E-40DD-AFC4-6F175D3DCCD1}">
              <a14:hiddenFill xmlns:a14="http://schemas.microsoft.com/office/drawing/2010/main">
                <a:noFill/>
              </a14:hiddenFill>
            </a:ext>
          </a:extLst>
        </p:spPr>
        <p:txBody>
          <a:bodyPr lIns="34289" rIns="34289"/>
          <a:lstStyle/>
          <a:p>
            <a:endParaRPr lang="en-US" sz="1350"/>
          </a:p>
        </p:txBody>
      </p:sp>
      <p:pic>
        <p:nvPicPr>
          <p:cNvPr id="4" name="emblem.jpeg" descr="O:\CUHK(SZ)\Website\en\images\emble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485" y="6232525"/>
            <a:ext cx="358735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32"/>
          <p:cNvSpPr>
            <a:spLocks noGrp="1"/>
          </p:cNvSpPr>
          <p:nvPr>
            <p:ph type="sldNum" sz="quarter" idx="10"/>
          </p:nvPr>
        </p:nvSpPr>
        <p:spPr>
          <a:xfrm>
            <a:off x="8348662" y="6443664"/>
            <a:ext cx="185738" cy="257175"/>
          </a:xfrm>
        </p:spPr>
        <p:txBody>
          <a:bodyPr/>
          <a:lstStyle>
            <a:lvl1pPr>
              <a:defRPr>
                <a:sym typeface="Garamond" panose="02020404030301010803" pitchFamily="18" charset="0"/>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2381284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lvl1pPr>
              <a:defRPr/>
            </a:lvl1pPr>
          </a:lstStyle>
          <a:p>
            <a:pPr>
              <a:defRPr/>
            </a:pPr>
            <a:fld id="{E30F9F68-9DDC-4E45-974C-B421C2CA253F}"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D4A5D9B-E5B8-4983-8FC2-B312ACEEC015}" type="slidenum">
              <a:rPr lang="zh-CN" altLang="en-US"/>
              <a:pPr>
                <a:defRPr/>
              </a:pPr>
              <a:t>‹#›</a:t>
            </a:fld>
            <a:endParaRPr lang="zh-CN" altLang="en-US"/>
          </a:p>
        </p:txBody>
      </p:sp>
    </p:spTree>
    <p:extLst>
      <p:ext uri="{BB962C8B-B14F-4D97-AF65-F5344CB8AC3E}">
        <p14:creationId xmlns:p14="http://schemas.microsoft.com/office/powerpoint/2010/main" val="1429625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25E9EE98-B2AA-4F4B-BD0D-278C4092124F}"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45451E-60E0-474A-920E-2358C1131340}" type="slidenum">
              <a:rPr lang="zh-CN" altLang="en-US"/>
              <a:pPr>
                <a:defRPr/>
              </a:pPr>
              <a:t>‹#›</a:t>
            </a:fld>
            <a:endParaRPr lang="zh-CN" altLang="en-US"/>
          </a:p>
        </p:txBody>
      </p:sp>
    </p:spTree>
    <p:extLst>
      <p:ext uri="{BB962C8B-B14F-4D97-AF65-F5344CB8AC3E}">
        <p14:creationId xmlns:p14="http://schemas.microsoft.com/office/powerpoint/2010/main" val="643726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CN" smtClean="0"/>
              <a:t>Edit Master text styles</a:t>
            </a:r>
          </a:p>
        </p:txBody>
      </p:sp>
      <p:sp>
        <p:nvSpPr>
          <p:cNvPr id="4" name="日期占位符 3"/>
          <p:cNvSpPr>
            <a:spLocks noGrp="1"/>
          </p:cNvSpPr>
          <p:nvPr>
            <p:ph type="dt" sz="half" idx="10"/>
          </p:nvPr>
        </p:nvSpPr>
        <p:spPr/>
        <p:txBody>
          <a:bodyPr/>
          <a:lstStyle>
            <a:lvl1pPr>
              <a:defRPr/>
            </a:lvl1pPr>
          </a:lstStyle>
          <a:p>
            <a:pPr>
              <a:defRPr/>
            </a:pPr>
            <a:fld id="{9E7D1A0F-7CF1-4760-8EED-6249DBB07C8A}"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6138E30-F26A-41DB-9136-8D6C30097632}" type="slidenum">
              <a:rPr lang="zh-CN" altLang="en-US"/>
              <a:pPr>
                <a:defRPr/>
              </a:pPr>
              <a:t>‹#›</a:t>
            </a:fld>
            <a:endParaRPr lang="zh-CN" altLang="en-US"/>
          </a:p>
        </p:txBody>
      </p:sp>
    </p:spTree>
    <p:extLst>
      <p:ext uri="{BB962C8B-B14F-4D97-AF65-F5344CB8AC3E}">
        <p14:creationId xmlns:p14="http://schemas.microsoft.com/office/powerpoint/2010/main" val="34548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3"/>
          <p:cNvSpPr>
            <a:spLocks noGrp="1"/>
          </p:cNvSpPr>
          <p:nvPr>
            <p:ph type="dt" sz="half" idx="10"/>
          </p:nvPr>
        </p:nvSpPr>
        <p:spPr/>
        <p:txBody>
          <a:bodyPr/>
          <a:lstStyle>
            <a:lvl1pPr>
              <a:defRPr/>
            </a:lvl1pPr>
          </a:lstStyle>
          <a:p>
            <a:pPr>
              <a:defRPr/>
            </a:pPr>
            <a:fld id="{69CC92E2-D0D4-4B3D-A4DD-B24FC25041B5}"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576BDC2-CB9D-4C0A-B58A-CF85B54F534F}" type="slidenum">
              <a:rPr lang="zh-CN" altLang="en-US"/>
              <a:pPr>
                <a:defRPr/>
              </a:pPr>
              <a:t>‹#›</a:t>
            </a:fld>
            <a:endParaRPr lang="zh-CN" altLang="en-US"/>
          </a:p>
        </p:txBody>
      </p:sp>
    </p:spTree>
    <p:extLst>
      <p:ext uri="{BB962C8B-B14F-4D97-AF65-F5344CB8AC3E}">
        <p14:creationId xmlns:p14="http://schemas.microsoft.com/office/powerpoint/2010/main" val="86980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Edit Master text styles</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Edit Master text styles</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3"/>
          <p:cNvSpPr>
            <a:spLocks noGrp="1"/>
          </p:cNvSpPr>
          <p:nvPr>
            <p:ph type="dt" sz="half" idx="10"/>
          </p:nvPr>
        </p:nvSpPr>
        <p:spPr/>
        <p:txBody>
          <a:bodyPr/>
          <a:lstStyle>
            <a:lvl1pPr>
              <a:defRPr/>
            </a:lvl1pPr>
          </a:lstStyle>
          <a:p>
            <a:pPr>
              <a:defRPr/>
            </a:pPr>
            <a:fld id="{29C34DEF-E093-4F1F-A949-8EEE252A7B25}" type="datetime1">
              <a:rPr lang="en-US" altLang="zh-CN"/>
              <a:pPr>
                <a:defRPr/>
              </a:pPr>
              <a:t>8/24/2022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975676F-7187-4704-948E-D9A570890CB3}" type="slidenum">
              <a:rPr lang="zh-CN" altLang="en-US"/>
              <a:pPr>
                <a:defRPr/>
              </a:pPr>
              <a:t>‹#›</a:t>
            </a:fld>
            <a:endParaRPr lang="zh-CN" altLang="en-US"/>
          </a:p>
        </p:txBody>
      </p:sp>
    </p:spTree>
    <p:extLst>
      <p:ext uri="{BB962C8B-B14F-4D97-AF65-F5344CB8AC3E}">
        <p14:creationId xmlns:p14="http://schemas.microsoft.com/office/powerpoint/2010/main" val="585618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3"/>
          <p:cNvSpPr>
            <a:spLocks noGrp="1"/>
          </p:cNvSpPr>
          <p:nvPr>
            <p:ph type="dt" sz="half" idx="10"/>
          </p:nvPr>
        </p:nvSpPr>
        <p:spPr/>
        <p:txBody>
          <a:bodyPr/>
          <a:lstStyle>
            <a:lvl1pPr>
              <a:defRPr/>
            </a:lvl1pPr>
          </a:lstStyle>
          <a:p>
            <a:pPr>
              <a:defRPr/>
            </a:pPr>
            <a:fld id="{B83EE7D2-9B17-46E6-9553-4E4549049A17}" type="datetime1">
              <a:rPr lang="en-US" altLang="zh-CN"/>
              <a:pPr>
                <a:defRPr/>
              </a:pPr>
              <a:t>8/24/2022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01E1B1F-C255-4C6F-BE08-73970C1E65FB}" type="slidenum">
              <a:rPr lang="zh-CN" altLang="en-US"/>
              <a:pPr>
                <a:defRPr/>
              </a:pPr>
              <a:t>‹#›</a:t>
            </a:fld>
            <a:endParaRPr lang="zh-CN" altLang="en-US"/>
          </a:p>
        </p:txBody>
      </p:sp>
    </p:spTree>
    <p:extLst>
      <p:ext uri="{BB962C8B-B14F-4D97-AF65-F5344CB8AC3E}">
        <p14:creationId xmlns:p14="http://schemas.microsoft.com/office/powerpoint/2010/main" val="102541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848600" cy="890587"/>
          </a:xfrm>
        </p:spPr>
        <p:txBody>
          <a:bodyPr/>
          <a:lstStyle>
            <a:lvl1pPr>
              <a:defRPr>
                <a:solidFill>
                  <a:srgbClr val="002060"/>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623966"/>
            <a:ext cx="7848600" cy="4443460"/>
          </a:xfrm>
        </p:spPr>
        <p:txBody>
          <a:bodyPr/>
          <a:lstStyle>
            <a:lvl1pPr>
              <a:buFont typeface="Wingdings" pitchFamily="2" charset="2"/>
              <a:buChar char="u"/>
              <a:defRPr>
                <a:solidFill>
                  <a:schemeClr val="tx2">
                    <a:lumMod val="75000"/>
                  </a:schemeClr>
                </a:solidFill>
              </a:defRPr>
            </a:lvl1pPr>
            <a:lvl2pPr>
              <a:buFont typeface="Wingdings"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3803203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6EE3BD4-008E-466E-B97A-7D65916CBCAA}" type="datetime1">
              <a:rPr lang="en-US" altLang="zh-CN"/>
              <a:pPr>
                <a:defRPr/>
              </a:pPr>
              <a:t>8/24/2022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B3D30E6-B241-43A2-8731-C6814C8FC3C0}" type="slidenum">
              <a:rPr lang="zh-CN" altLang="en-US"/>
              <a:pPr>
                <a:defRPr/>
              </a:pPr>
              <a:t>‹#›</a:t>
            </a:fld>
            <a:endParaRPr lang="zh-CN" altLang="en-US"/>
          </a:p>
        </p:txBody>
      </p:sp>
    </p:spTree>
    <p:extLst>
      <p:ext uri="{BB962C8B-B14F-4D97-AF65-F5344CB8AC3E}">
        <p14:creationId xmlns:p14="http://schemas.microsoft.com/office/powerpoint/2010/main" val="4137035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fld id="{2088B39E-427D-40DD-A9E1-1AAA69515CE2}"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80B4349-3D9D-4943-9A37-20CF85E43341}" type="slidenum">
              <a:rPr lang="zh-CN" altLang="en-US"/>
              <a:pPr>
                <a:defRPr/>
              </a:pPr>
              <a:t>‹#›</a:t>
            </a:fld>
            <a:endParaRPr lang="zh-CN" altLang="en-US"/>
          </a:p>
        </p:txBody>
      </p:sp>
    </p:spTree>
    <p:extLst>
      <p:ext uri="{BB962C8B-B14F-4D97-AF65-F5344CB8AC3E}">
        <p14:creationId xmlns:p14="http://schemas.microsoft.com/office/powerpoint/2010/main" val="24573794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CN" noProof="0" smtClean="0"/>
              <a:t>Click icon to add picture</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fld id="{664B5092-0DEE-4DF5-B630-58D3FC1641AA}"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F693AAF-6BE9-48BD-937D-242199E91520}" type="slidenum">
              <a:rPr lang="zh-CN" altLang="en-US"/>
              <a:pPr>
                <a:defRPr/>
              </a:pPr>
              <a:t>‹#›</a:t>
            </a:fld>
            <a:endParaRPr lang="zh-CN" altLang="en-US"/>
          </a:p>
        </p:txBody>
      </p:sp>
    </p:spTree>
    <p:extLst>
      <p:ext uri="{BB962C8B-B14F-4D97-AF65-F5344CB8AC3E}">
        <p14:creationId xmlns:p14="http://schemas.microsoft.com/office/powerpoint/2010/main" val="1364750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90BC61F4-6CB3-48E1-8295-B10CF800307C}"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14989A8-7A90-4B7F-8D7A-A43F060A5223}" type="slidenum">
              <a:rPr lang="zh-CN" altLang="en-US"/>
              <a:pPr>
                <a:defRPr/>
              </a:pPr>
              <a:t>‹#›</a:t>
            </a:fld>
            <a:endParaRPr lang="zh-CN" altLang="en-US"/>
          </a:p>
        </p:txBody>
      </p:sp>
    </p:spTree>
    <p:extLst>
      <p:ext uri="{BB962C8B-B14F-4D97-AF65-F5344CB8AC3E}">
        <p14:creationId xmlns:p14="http://schemas.microsoft.com/office/powerpoint/2010/main" val="3814653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F32D45EF-0170-464E-8E01-47E4FD5AC549}"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B944A-B380-4A5B-9823-83B91F3723D3}" type="slidenum">
              <a:rPr lang="zh-CN" altLang="en-US"/>
              <a:pPr>
                <a:defRPr/>
              </a:pPr>
              <a:t>‹#›</a:t>
            </a:fld>
            <a:endParaRPr lang="zh-CN" altLang="en-US"/>
          </a:p>
        </p:txBody>
      </p:sp>
    </p:spTree>
    <p:extLst>
      <p:ext uri="{BB962C8B-B14F-4D97-AF65-F5344CB8AC3E}">
        <p14:creationId xmlns:p14="http://schemas.microsoft.com/office/powerpoint/2010/main" val="2774505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lvl1pPr>
              <a:defRPr/>
            </a:lvl1pPr>
          </a:lstStyle>
          <a:p>
            <a:pPr>
              <a:defRPr/>
            </a:pPr>
            <a:fld id="{34D2BEFF-5C6F-42DC-AEF8-51919E18EE1F}"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9B04146-1EEE-46A5-8FB7-8892D5AF2814}" type="slidenum">
              <a:rPr lang="zh-CN" altLang="en-US"/>
              <a:pPr>
                <a:defRPr/>
              </a:pPr>
              <a:t>‹#›</a:t>
            </a:fld>
            <a:endParaRPr lang="zh-CN" altLang="en-US"/>
          </a:p>
        </p:txBody>
      </p:sp>
    </p:spTree>
    <p:extLst>
      <p:ext uri="{BB962C8B-B14F-4D97-AF65-F5344CB8AC3E}">
        <p14:creationId xmlns:p14="http://schemas.microsoft.com/office/powerpoint/2010/main" val="978543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CDCA2A43-CE0C-442D-A31D-C33E815575C2}"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E71304D-4E9F-4751-8019-7168F0E616E9}" type="slidenum">
              <a:rPr lang="zh-CN" altLang="en-US"/>
              <a:pPr>
                <a:defRPr/>
              </a:pPr>
              <a:t>‹#›</a:t>
            </a:fld>
            <a:endParaRPr lang="zh-CN" altLang="en-US"/>
          </a:p>
        </p:txBody>
      </p:sp>
    </p:spTree>
    <p:extLst>
      <p:ext uri="{BB962C8B-B14F-4D97-AF65-F5344CB8AC3E}">
        <p14:creationId xmlns:p14="http://schemas.microsoft.com/office/powerpoint/2010/main" val="12646540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CN" smtClean="0"/>
              <a:t>Edit Master text styles</a:t>
            </a:r>
          </a:p>
        </p:txBody>
      </p:sp>
      <p:sp>
        <p:nvSpPr>
          <p:cNvPr id="4" name="日期占位符 3"/>
          <p:cNvSpPr>
            <a:spLocks noGrp="1"/>
          </p:cNvSpPr>
          <p:nvPr>
            <p:ph type="dt" sz="half" idx="10"/>
          </p:nvPr>
        </p:nvSpPr>
        <p:spPr/>
        <p:txBody>
          <a:bodyPr/>
          <a:lstStyle>
            <a:lvl1pPr>
              <a:defRPr/>
            </a:lvl1pPr>
          </a:lstStyle>
          <a:p>
            <a:pPr>
              <a:defRPr/>
            </a:pPr>
            <a:fld id="{36234FE1-DEF6-4B6B-8298-F29D8F16DC52}"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D7D485C-2C76-4214-8D7D-8A7BC915BA0C}" type="slidenum">
              <a:rPr lang="zh-CN" altLang="en-US"/>
              <a:pPr>
                <a:defRPr/>
              </a:pPr>
              <a:t>‹#›</a:t>
            </a:fld>
            <a:endParaRPr lang="zh-CN" altLang="en-US"/>
          </a:p>
        </p:txBody>
      </p:sp>
    </p:spTree>
    <p:extLst>
      <p:ext uri="{BB962C8B-B14F-4D97-AF65-F5344CB8AC3E}">
        <p14:creationId xmlns:p14="http://schemas.microsoft.com/office/powerpoint/2010/main" val="2815089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3"/>
          <p:cNvSpPr>
            <a:spLocks noGrp="1"/>
          </p:cNvSpPr>
          <p:nvPr>
            <p:ph type="dt" sz="half" idx="10"/>
          </p:nvPr>
        </p:nvSpPr>
        <p:spPr/>
        <p:txBody>
          <a:bodyPr/>
          <a:lstStyle>
            <a:lvl1pPr>
              <a:defRPr/>
            </a:lvl1pPr>
          </a:lstStyle>
          <a:p>
            <a:pPr>
              <a:defRPr/>
            </a:pPr>
            <a:fld id="{EC2AE44A-D392-4F6C-B2F1-EEB6B14FF49C}"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973D38C-A894-4408-BFE7-32DA5A8CF586}" type="slidenum">
              <a:rPr lang="zh-CN" altLang="en-US"/>
              <a:pPr>
                <a:defRPr/>
              </a:pPr>
              <a:t>‹#›</a:t>
            </a:fld>
            <a:endParaRPr lang="zh-CN" altLang="en-US"/>
          </a:p>
        </p:txBody>
      </p:sp>
    </p:spTree>
    <p:extLst>
      <p:ext uri="{BB962C8B-B14F-4D97-AF65-F5344CB8AC3E}">
        <p14:creationId xmlns:p14="http://schemas.microsoft.com/office/powerpoint/2010/main" val="3533948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Edit Master text styles</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Edit Master text styles</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3"/>
          <p:cNvSpPr>
            <a:spLocks noGrp="1"/>
          </p:cNvSpPr>
          <p:nvPr>
            <p:ph type="dt" sz="half" idx="10"/>
          </p:nvPr>
        </p:nvSpPr>
        <p:spPr/>
        <p:txBody>
          <a:bodyPr/>
          <a:lstStyle>
            <a:lvl1pPr>
              <a:defRPr/>
            </a:lvl1pPr>
          </a:lstStyle>
          <a:p>
            <a:pPr>
              <a:defRPr/>
            </a:pPr>
            <a:fld id="{C53B7934-2C61-4103-AFDA-DDBE35C1FC62}" type="datetime1">
              <a:rPr lang="en-US" altLang="zh-CN"/>
              <a:pPr>
                <a:defRPr/>
              </a:pPr>
              <a:t>8/24/2022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990D8F3-6CDF-4B29-832E-BB420BEEF5F7}" type="slidenum">
              <a:rPr lang="zh-CN" altLang="en-US"/>
              <a:pPr>
                <a:defRPr/>
              </a:pPr>
              <a:t>‹#›</a:t>
            </a:fld>
            <a:endParaRPr lang="zh-CN" altLang="en-US"/>
          </a:p>
        </p:txBody>
      </p:sp>
    </p:spTree>
    <p:extLst>
      <p:ext uri="{BB962C8B-B14F-4D97-AF65-F5344CB8AC3E}">
        <p14:creationId xmlns:p14="http://schemas.microsoft.com/office/powerpoint/2010/main" val="1025420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Edit Master text styles</a:t>
            </a:r>
          </a:p>
        </p:txBody>
      </p:sp>
      <p:sp>
        <p:nvSpPr>
          <p:cNvPr id="4"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20481217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3"/>
          <p:cNvSpPr>
            <a:spLocks noGrp="1"/>
          </p:cNvSpPr>
          <p:nvPr>
            <p:ph type="dt" sz="half" idx="10"/>
          </p:nvPr>
        </p:nvSpPr>
        <p:spPr/>
        <p:txBody>
          <a:bodyPr/>
          <a:lstStyle>
            <a:lvl1pPr>
              <a:defRPr/>
            </a:lvl1pPr>
          </a:lstStyle>
          <a:p>
            <a:pPr>
              <a:defRPr/>
            </a:pPr>
            <a:fld id="{B0C4D3D8-AC84-488D-BB88-64855668E562}" type="datetime1">
              <a:rPr lang="en-US" altLang="zh-CN"/>
              <a:pPr>
                <a:defRPr/>
              </a:pPr>
              <a:t>8/24/2022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4B73E3F-9132-49B3-A228-8639C78DDB1F}" type="slidenum">
              <a:rPr lang="zh-CN" altLang="en-US"/>
              <a:pPr>
                <a:defRPr/>
              </a:pPr>
              <a:t>‹#›</a:t>
            </a:fld>
            <a:endParaRPr lang="zh-CN" altLang="en-US"/>
          </a:p>
        </p:txBody>
      </p:sp>
    </p:spTree>
    <p:extLst>
      <p:ext uri="{BB962C8B-B14F-4D97-AF65-F5344CB8AC3E}">
        <p14:creationId xmlns:p14="http://schemas.microsoft.com/office/powerpoint/2010/main" val="16620432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6A69FD8-355A-4312-9AB4-584C0EEE052E}" type="datetime1">
              <a:rPr lang="en-US" altLang="zh-CN"/>
              <a:pPr>
                <a:defRPr/>
              </a:pPr>
              <a:t>8/24/2022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3A9C257-757C-4459-881C-45C29FCA1087}" type="slidenum">
              <a:rPr lang="zh-CN" altLang="en-US"/>
              <a:pPr>
                <a:defRPr/>
              </a:pPr>
              <a:t>‹#›</a:t>
            </a:fld>
            <a:endParaRPr lang="zh-CN" altLang="en-US"/>
          </a:p>
        </p:txBody>
      </p:sp>
    </p:spTree>
    <p:extLst>
      <p:ext uri="{BB962C8B-B14F-4D97-AF65-F5344CB8AC3E}">
        <p14:creationId xmlns:p14="http://schemas.microsoft.com/office/powerpoint/2010/main" val="1259845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fld id="{B9A51A2E-8F8F-4003-8A22-5A76918F57C2}"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E30E2AB-B4A6-4A85-9222-E88D32FDE627}" type="slidenum">
              <a:rPr lang="zh-CN" altLang="en-US"/>
              <a:pPr>
                <a:defRPr/>
              </a:pPr>
              <a:t>‹#›</a:t>
            </a:fld>
            <a:endParaRPr lang="zh-CN" altLang="en-US"/>
          </a:p>
        </p:txBody>
      </p:sp>
    </p:spTree>
    <p:extLst>
      <p:ext uri="{BB962C8B-B14F-4D97-AF65-F5344CB8AC3E}">
        <p14:creationId xmlns:p14="http://schemas.microsoft.com/office/powerpoint/2010/main" val="3576760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CN" noProof="0" smtClean="0"/>
              <a:t>Click icon to add picture</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fld id="{55B95413-AC44-4CE5-833E-C40F75459C84}" type="datetime1">
              <a:rPr lang="en-US" altLang="zh-CN"/>
              <a:pPr>
                <a:defRPr/>
              </a:pPr>
              <a:t>8/24/2022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2A1E05C-B630-4C2C-BFA7-A4E78E2843C8}" type="slidenum">
              <a:rPr lang="zh-CN" altLang="en-US"/>
              <a:pPr>
                <a:defRPr/>
              </a:pPr>
              <a:t>‹#›</a:t>
            </a:fld>
            <a:endParaRPr lang="zh-CN" altLang="en-US"/>
          </a:p>
        </p:txBody>
      </p:sp>
    </p:spTree>
    <p:extLst>
      <p:ext uri="{BB962C8B-B14F-4D97-AF65-F5344CB8AC3E}">
        <p14:creationId xmlns:p14="http://schemas.microsoft.com/office/powerpoint/2010/main" val="35394917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45424570-B13E-407F-B1D9-207E053774FF}"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C434901-9133-4F2A-924F-D9AAED884B54}" type="slidenum">
              <a:rPr lang="zh-CN" altLang="en-US"/>
              <a:pPr>
                <a:defRPr/>
              </a:pPr>
              <a:t>‹#›</a:t>
            </a:fld>
            <a:endParaRPr lang="zh-CN" altLang="en-US"/>
          </a:p>
        </p:txBody>
      </p:sp>
    </p:spTree>
    <p:extLst>
      <p:ext uri="{BB962C8B-B14F-4D97-AF65-F5344CB8AC3E}">
        <p14:creationId xmlns:p14="http://schemas.microsoft.com/office/powerpoint/2010/main" val="4202762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fld id="{1BE22DCB-F2E7-42EB-BB46-7197BEF838FF}" type="datetime1">
              <a:rPr lang="en-US" altLang="zh-CN"/>
              <a:pPr>
                <a:defRPr/>
              </a:pPr>
              <a:t>8/24/2022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1E3394-1C54-4F76-A97D-6BBE174479F5}" type="slidenum">
              <a:rPr lang="zh-CN" altLang="en-US"/>
              <a:pPr>
                <a:defRPr/>
              </a:pPr>
              <a:t>‹#›</a:t>
            </a:fld>
            <a:endParaRPr lang="zh-CN" altLang="en-US"/>
          </a:p>
        </p:txBody>
      </p:sp>
    </p:spTree>
    <p:extLst>
      <p:ext uri="{BB962C8B-B14F-4D97-AF65-F5344CB8AC3E}">
        <p14:creationId xmlns:p14="http://schemas.microsoft.com/office/powerpoint/2010/main" val="397651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6402"/>
            <a:ext cx="3848100" cy="44545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676402"/>
            <a:ext cx="3848100" cy="44545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319789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138920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2317173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1216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64363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Rectangle 6"/>
          <p:cNvSpPr>
            <a:spLocks noGrp="1" noChangeArrowheads="1"/>
          </p:cNvSpPr>
          <p:nvPr>
            <p:ph type="sldNum" sz="quarter" idx="10"/>
          </p:nvPr>
        </p:nvSpPr>
        <p:spPr>
          <a:ln/>
        </p:spPr>
        <p:txBody>
          <a:bodyPr/>
          <a:lstStyle>
            <a:lvl1pPr>
              <a:defRPr/>
            </a:lvl1pPr>
          </a:lstStyle>
          <a:p>
            <a:fld id="{E8EB0FC1-4167-4A7C-9FA3-0AED7A3CB85A}" type="slidenum">
              <a:rPr lang="en-US" smtClean="0"/>
              <a:t>‹#›</a:t>
            </a:fld>
            <a:endParaRPr lang="en-US"/>
          </a:p>
        </p:txBody>
      </p:sp>
    </p:spTree>
    <p:extLst>
      <p:ext uri="{BB962C8B-B14F-4D97-AF65-F5344CB8AC3E}">
        <p14:creationId xmlns:p14="http://schemas.microsoft.com/office/powerpoint/2010/main" val="384611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609601"/>
            <a:ext cx="7848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endParaRPr lang="en-US" altLang="zh-CN" smtClean="0"/>
          </a:p>
        </p:txBody>
      </p:sp>
      <p:sp>
        <p:nvSpPr>
          <p:cNvPr id="3075" name="Rectangle 3"/>
          <p:cNvSpPr>
            <a:spLocks noGrp="1" noChangeArrowheads="1"/>
          </p:cNvSpPr>
          <p:nvPr>
            <p:ph type="body" idx="1"/>
          </p:nvPr>
        </p:nvSpPr>
        <p:spPr bwMode="auto">
          <a:xfrm>
            <a:off x="609600" y="1676401"/>
            <a:ext cx="78486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ltLang="zh-CN" smtClean="0"/>
          </a:p>
        </p:txBody>
      </p:sp>
      <p:sp>
        <p:nvSpPr>
          <p:cNvPr id="106502" name="Rectangle 6"/>
          <p:cNvSpPr>
            <a:spLocks noGrp="1" noChangeArrowheads="1"/>
          </p:cNvSpPr>
          <p:nvPr>
            <p:ph type="sldNum" sz="quarter" idx="4"/>
          </p:nvPr>
        </p:nvSpPr>
        <p:spPr bwMode="auto">
          <a:xfrm>
            <a:off x="64008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solidFill>
                  <a:srgbClr val="000000"/>
                </a:solidFill>
                <a:latin typeface="Times New Roman" panose="02020603050405020304" pitchFamily="18" charset="0"/>
                <a:cs typeface="Times New Roman" panose="02020603050405020304" pitchFamily="18" charset="0"/>
              </a:defRPr>
            </a:lvl1pPr>
          </a:lstStyle>
          <a:p>
            <a:fld id="{E8EB0FC1-4167-4A7C-9FA3-0AED7A3CB85A}" type="slidenum">
              <a:rPr lang="en-US" smtClean="0"/>
              <a:t>‹#›</a:t>
            </a:fld>
            <a:endParaRPr lang="en-US"/>
          </a:p>
        </p:txBody>
      </p:sp>
      <p:sp>
        <p:nvSpPr>
          <p:cNvPr id="3077" name="Freeform 7"/>
          <p:cNvSpPr>
            <a:spLocks noChangeArrowheads="1"/>
          </p:cNvSpPr>
          <p:nvPr/>
        </p:nvSpPr>
        <p:spPr bwMode="auto">
          <a:xfrm>
            <a:off x="533400" y="533400"/>
            <a:ext cx="80010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3078" name="Line 8"/>
          <p:cNvSpPr>
            <a:spLocks noChangeShapeType="1"/>
          </p:cNvSpPr>
          <p:nvPr/>
        </p:nvSpPr>
        <p:spPr bwMode="auto">
          <a:xfrm>
            <a:off x="533400" y="6194425"/>
            <a:ext cx="8001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pic>
        <p:nvPicPr>
          <p:cNvPr id="3079" name="Picture 1"/>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9562" y="6065839"/>
            <a:ext cx="2995613"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650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txStyles>
    <p:titleStyle>
      <a:lvl1pPr algn="l" rtl="0" eaLnBrk="1" fontAlgn="base" hangingPunct="1">
        <a:spcBef>
          <a:spcPct val="0"/>
        </a:spcBef>
        <a:spcAft>
          <a:spcPct val="0"/>
        </a:spcAft>
        <a:defRPr kumimoji="1" sz="27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1pPr>
      <a:lvl2pPr algn="l" rtl="0" eaLnBrk="1" fontAlgn="base" hangingPunct="1">
        <a:spcBef>
          <a:spcPct val="0"/>
        </a:spcBef>
        <a:spcAft>
          <a:spcPct val="0"/>
        </a:spcAft>
        <a:defRPr kumimoji="1" sz="27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2pPr>
      <a:lvl3pPr algn="l" rtl="0" eaLnBrk="1" fontAlgn="base" hangingPunct="1">
        <a:spcBef>
          <a:spcPct val="0"/>
        </a:spcBef>
        <a:spcAft>
          <a:spcPct val="0"/>
        </a:spcAft>
        <a:defRPr kumimoji="1" sz="27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3pPr>
      <a:lvl4pPr algn="l" rtl="0" eaLnBrk="1" fontAlgn="base" hangingPunct="1">
        <a:spcBef>
          <a:spcPct val="0"/>
        </a:spcBef>
        <a:spcAft>
          <a:spcPct val="0"/>
        </a:spcAft>
        <a:defRPr kumimoji="1" sz="27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4pPr>
      <a:lvl5pPr algn="l" rtl="0" eaLnBrk="1" fontAlgn="base" hangingPunct="1">
        <a:spcBef>
          <a:spcPct val="0"/>
        </a:spcBef>
        <a:spcAft>
          <a:spcPct val="0"/>
        </a:spcAft>
        <a:defRPr kumimoji="1" sz="27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5pPr>
      <a:lvl6pPr marL="342900" algn="l" rtl="0" eaLnBrk="1" fontAlgn="base" hangingPunct="1">
        <a:spcBef>
          <a:spcPct val="0"/>
        </a:spcBef>
        <a:spcAft>
          <a:spcPct val="0"/>
        </a:spcAft>
        <a:defRPr sz="3000">
          <a:solidFill>
            <a:schemeClr val="tx2"/>
          </a:solidFill>
          <a:latin typeface="Bookman Old Style" pitchFamily="18" charset="0"/>
        </a:defRPr>
      </a:lvl6pPr>
      <a:lvl7pPr marL="685800" algn="l" rtl="0" eaLnBrk="1" fontAlgn="base" hangingPunct="1">
        <a:spcBef>
          <a:spcPct val="0"/>
        </a:spcBef>
        <a:spcAft>
          <a:spcPct val="0"/>
        </a:spcAft>
        <a:defRPr sz="3000">
          <a:solidFill>
            <a:schemeClr val="tx2"/>
          </a:solidFill>
          <a:latin typeface="Bookman Old Style" pitchFamily="18" charset="0"/>
        </a:defRPr>
      </a:lvl7pPr>
      <a:lvl8pPr marL="1028700" algn="l" rtl="0" eaLnBrk="1" fontAlgn="base" hangingPunct="1">
        <a:spcBef>
          <a:spcPct val="0"/>
        </a:spcBef>
        <a:spcAft>
          <a:spcPct val="0"/>
        </a:spcAft>
        <a:defRPr sz="3000">
          <a:solidFill>
            <a:schemeClr val="tx2"/>
          </a:solidFill>
          <a:latin typeface="Bookman Old Style" pitchFamily="18" charset="0"/>
        </a:defRPr>
      </a:lvl8pPr>
      <a:lvl9pPr marL="1371600" algn="l" rtl="0" eaLnBrk="1" fontAlgn="base" hangingPunct="1">
        <a:spcBef>
          <a:spcPct val="0"/>
        </a:spcBef>
        <a:spcAft>
          <a:spcPct val="0"/>
        </a:spcAft>
        <a:defRPr sz="3000">
          <a:solidFill>
            <a:schemeClr val="tx2"/>
          </a:solidFill>
          <a:latin typeface="Bookman Old Style"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anose="05000000000000000000" pitchFamily="2" charset="2"/>
        <a:buChar char="n"/>
        <a:defRPr kumimoji="1" sz="18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1pPr>
      <a:lvl2pPr marL="502444" indent="-244079" algn="l" rtl="0" eaLnBrk="1" fontAlgn="base" hangingPunct="1">
        <a:spcBef>
          <a:spcPct val="20000"/>
        </a:spcBef>
        <a:spcAft>
          <a:spcPct val="0"/>
        </a:spcAft>
        <a:buClr>
          <a:schemeClr val="accent2"/>
        </a:buClr>
        <a:buSzPct val="60000"/>
        <a:buFont typeface="Wingdings" panose="05000000000000000000" pitchFamily="2" charset="2"/>
        <a:buChar char="q"/>
        <a:defRPr kumimoji="1" sz="18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2pPr>
      <a:lvl3pPr marL="766763" indent="-263129" algn="l" rtl="0" eaLnBrk="1" fontAlgn="base" hangingPunct="1">
        <a:spcBef>
          <a:spcPct val="20000"/>
        </a:spcBef>
        <a:spcAft>
          <a:spcPct val="0"/>
        </a:spcAft>
        <a:buClr>
          <a:schemeClr val="accent1"/>
        </a:buClr>
        <a:buSzPct val="65000"/>
        <a:buFont typeface="Wingdings" panose="05000000000000000000" pitchFamily="2" charset="2"/>
        <a:buChar char="n"/>
        <a:defRPr kumimoji="1" sz="18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3pPr>
      <a:lvl4pPr marL="1004888" indent="-236935" algn="l" rtl="0" eaLnBrk="1" fontAlgn="base" hangingPunct="1">
        <a:spcBef>
          <a:spcPct val="20000"/>
        </a:spcBef>
        <a:spcAft>
          <a:spcPct val="0"/>
        </a:spcAft>
        <a:buClr>
          <a:schemeClr val="accent2"/>
        </a:buClr>
        <a:buSzPct val="70000"/>
        <a:buFont typeface="Wingdings" panose="05000000000000000000" pitchFamily="2" charset="2"/>
        <a:buChar char="q"/>
        <a:defRPr kumimoji="1" sz="18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4pPr>
      <a:lvl5pPr marL="1260872" indent="-254794" algn="l" rtl="0" eaLnBrk="1" fontAlgn="base" hangingPunct="1">
        <a:spcBef>
          <a:spcPct val="20000"/>
        </a:spcBef>
        <a:spcAft>
          <a:spcPct val="0"/>
        </a:spcAft>
        <a:buClr>
          <a:schemeClr val="accent1"/>
        </a:buClr>
        <a:buSzPct val="75000"/>
        <a:buFont typeface="Wingdings" panose="05000000000000000000" pitchFamily="2" charset="2"/>
        <a:buChar char="§"/>
        <a:defRPr kumimoji="1" sz="18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500">
          <a:solidFill>
            <a:schemeClr val="tx1"/>
          </a:solidFill>
          <a:latin typeface="Arial" charset="0"/>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500">
          <a:solidFill>
            <a:schemeClr val="tx1"/>
          </a:solidFill>
          <a:latin typeface="Arial" charset="0"/>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500">
          <a:solidFill>
            <a:schemeClr val="tx1"/>
          </a:solidFill>
          <a:latin typeface="Arial" charset="0"/>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500">
          <a:solidFill>
            <a:schemeClr val="tx1"/>
          </a:solidFill>
          <a:latin typeface="Arial"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cs typeface="Arial" pitchFamily="34" charset="0"/>
              </a:defRPr>
            </a:lvl1pPr>
          </a:lstStyle>
          <a:p>
            <a:pPr>
              <a:defRPr/>
            </a:pPr>
            <a:fld id="{A34D12AA-3D6D-4FCB-85CD-6E52EE452243}" type="datetime1">
              <a:rPr lang="en-US" altLang="zh-CN"/>
              <a:pPr>
                <a:defRPr/>
              </a:pPr>
              <a:t>8/24/2022</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cs typeface="Arial" pitchFamily="34" charset="0"/>
              </a:defRPr>
            </a:lvl1pPr>
          </a:lstStyle>
          <a:p>
            <a:pPr>
              <a:defRPr/>
            </a:pPr>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6E3DE99B-5DEB-493A-8BEE-9CBC0A419266}" type="slidenum">
              <a:rPr lang="zh-CN" altLang="en-US"/>
              <a:pPr>
                <a:defRPr/>
              </a:pPr>
              <a:t>‹#›</a:t>
            </a:fld>
            <a:endParaRPr lang="zh-CN" altLang="en-US"/>
          </a:p>
        </p:txBody>
      </p:sp>
    </p:spTree>
    <p:extLst>
      <p:ext uri="{BB962C8B-B14F-4D97-AF65-F5344CB8AC3E}">
        <p14:creationId xmlns:p14="http://schemas.microsoft.com/office/powerpoint/2010/main" val="34170385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33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33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33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33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3300">
          <a:solidFill>
            <a:schemeClr val="tx1"/>
          </a:solidFill>
          <a:latin typeface="Calibri" pitchFamily="34" charset="0"/>
          <a:ea typeface="宋体" pitchFamily="2" charset="-122"/>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1pPr>
      <a:lvl2pPr marL="557213" indent="-214313" algn="l" rtl="0" eaLnBrk="1" fontAlgn="base" hangingPunct="1">
        <a:spcBef>
          <a:spcPct val="20000"/>
        </a:spcBef>
        <a:spcAft>
          <a:spcPct val="0"/>
        </a:spcAft>
        <a:buFont typeface="Arial" panose="020B0604020202020204" pitchFamily="34" charset="0"/>
        <a:buChar char="–"/>
        <a:defRPr kumimoji="1" sz="2100" kern="1200">
          <a:solidFill>
            <a:schemeClr val="tx1"/>
          </a:solidFill>
          <a:latin typeface="+mn-lt"/>
          <a:ea typeface="宋体" pitchFamily="2" charset="-122"/>
          <a:cs typeface="+mn-cs"/>
        </a:defRPr>
      </a:lvl2pPr>
      <a:lvl3pPr marL="857250" indent="-171450" algn="l" rtl="0" eaLnBrk="1" fontAlgn="base" hangingPunct="1">
        <a:spcBef>
          <a:spcPct val="20000"/>
        </a:spcBef>
        <a:spcAft>
          <a:spcPct val="0"/>
        </a:spcAft>
        <a:buFont typeface="Arial" panose="020B0604020202020204" pitchFamily="34" charset="0"/>
        <a:buChar char="•"/>
        <a:defRPr kumimoji="1" sz="1800" kern="1200">
          <a:solidFill>
            <a:schemeClr val="tx1"/>
          </a:solidFill>
          <a:latin typeface="+mn-lt"/>
          <a:ea typeface="宋体" pitchFamily="2" charset="-122"/>
          <a:cs typeface="+mn-cs"/>
        </a:defRPr>
      </a:lvl3pPr>
      <a:lvl4pPr marL="12001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itchFamily="2" charset="-122"/>
          <a:cs typeface="+mn-cs"/>
        </a:defRPr>
      </a:lvl4pPr>
      <a:lvl5pPr marL="15430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itchFamily="2"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cs typeface="Arial" pitchFamily="34" charset="0"/>
              </a:defRPr>
            </a:lvl1pPr>
          </a:lstStyle>
          <a:p>
            <a:pPr>
              <a:defRPr/>
            </a:pPr>
            <a:fld id="{103B07A8-87AE-459D-8C0E-89D0879B5CD0}" type="datetime1">
              <a:rPr lang="en-US" altLang="zh-CN"/>
              <a:pPr>
                <a:defRPr/>
              </a:pPr>
              <a:t>8/24/2022</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cs typeface="Arial" pitchFamily="34" charset="0"/>
              </a:defRPr>
            </a:lvl1pPr>
          </a:lstStyle>
          <a:p>
            <a:pPr>
              <a:defRPr/>
            </a:pPr>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DFEF81C0-882A-4A4C-ABBC-3AEFA8D13D9D}" type="slidenum">
              <a:rPr lang="zh-CN" altLang="en-US"/>
              <a:pPr>
                <a:defRPr/>
              </a:pPr>
              <a:t>‹#›</a:t>
            </a:fld>
            <a:endParaRPr lang="zh-CN" altLang="en-US"/>
          </a:p>
        </p:txBody>
      </p:sp>
    </p:spTree>
    <p:extLst>
      <p:ext uri="{BB962C8B-B14F-4D97-AF65-F5344CB8AC3E}">
        <p14:creationId xmlns:p14="http://schemas.microsoft.com/office/powerpoint/2010/main" val="379331233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33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33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33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33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3300">
          <a:solidFill>
            <a:schemeClr val="tx1"/>
          </a:solidFill>
          <a:latin typeface="Calibri" pitchFamily="34" charset="0"/>
          <a:ea typeface="宋体" pitchFamily="2" charset="-122"/>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1pPr>
      <a:lvl2pPr marL="557213" indent="-214313" algn="l" rtl="0" eaLnBrk="1" fontAlgn="base" hangingPunct="1">
        <a:spcBef>
          <a:spcPct val="20000"/>
        </a:spcBef>
        <a:spcAft>
          <a:spcPct val="0"/>
        </a:spcAft>
        <a:buFont typeface="Arial" panose="020B0604020202020204" pitchFamily="34" charset="0"/>
        <a:buChar char="–"/>
        <a:defRPr kumimoji="1" sz="2100" kern="1200">
          <a:solidFill>
            <a:schemeClr val="tx1"/>
          </a:solidFill>
          <a:latin typeface="+mn-lt"/>
          <a:ea typeface="宋体" pitchFamily="2" charset="-122"/>
          <a:cs typeface="+mn-cs"/>
        </a:defRPr>
      </a:lvl2pPr>
      <a:lvl3pPr marL="857250" indent="-171450" algn="l" rtl="0" eaLnBrk="1" fontAlgn="base" hangingPunct="1">
        <a:spcBef>
          <a:spcPct val="20000"/>
        </a:spcBef>
        <a:spcAft>
          <a:spcPct val="0"/>
        </a:spcAft>
        <a:buFont typeface="Arial" panose="020B0604020202020204" pitchFamily="34" charset="0"/>
        <a:buChar char="•"/>
        <a:defRPr kumimoji="1" sz="1800" kern="1200">
          <a:solidFill>
            <a:schemeClr val="tx1"/>
          </a:solidFill>
          <a:latin typeface="+mn-lt"/>
          <a:ea typeface="宋体" pitchFamily="2" charset="-122"/>
          <a:cs typeface="+mn-cs"/>
        </a:defRPr>
      </a:lvl3pPr>
      <a:lvl4pPr marL="12001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itchFamily="2" charset="-122"/>
          <a:cs typeface="+mn-cs"/>
        </a:defRPr>
      </a:lvl4pPr>
      <a:lvl5pPr marL="15430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宋体" pitchFamily="2"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33400"/>
            <a:ext cx="7772400" cy="1470025"/>
          </a:xfrm>
        </p:spPr>
        <p:txBody>
          <a:bodyPr>
            <a:normAutofit/>
          </a:bodyPr>
          <a:lstStyle/>
          <a:p>
            <a:r>
              <a:rPr lang="en-US" sz="4800" b="1" dirty="0">
                <a:latin typeface="Times New Roman" pitchFamily="18" charset="0"/>
                <a:cs typeface="Times New Roman" pitchFamily="18" charset="0"/>
              </a:rPr>
              <a:t>The Writing Process</a:t>
            </a:r>
          </a:p>
        </p:txBody>
      </p:sp>
      <p:pic>
        <p:nvPicPr>
          <p:cNvPr id="1028" name="Picture 4" descr="http://www.bizrice.com/upload/20120122/Manual_Meat_Grin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99" y="2895800"/>
            <a:ext cx="3154507" cy="3657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2284" y="1927110"/>
            <a:ext cx="2286000" cy="707886"/>
          </a:xfrm>
          <a:prstGeom prst="rect">
            <a:avLst/>
          </a:prstGeom>
          <a:noFill/>
        </p:spPr>
        <p:txBody>
          <a:bodyPr wrap="square" rtlCol="0">
            <a:spAutoFit/>
          </a:bodyPr>
          <a:lstStyle/>
          <a:p>
            <a:r>
              <a:rPr lang="en-US" sz="4000" b="1" dirty="0">
                <a:latin typeface="Times New Roman" pitchFamily="18" charset="0"/>
                <a:cs typeface="Times New Roman" pitchFamily="18" charset="0"/>
              </a:rPr>
              <a:t>Thoughts</a:t>
            </a:r>
          </a:p>
        </p:txBody>
      </p:sp>
      <p:sp>
        <p:nvSpPr>
          <p:cNvPr id="5" name="Down Arrow 4"/>
          <p:cNvSpPr/>
          <p:nvPr/>
        </p:nvSpPr>
        <p:spPr>
          <a:xfrm>
            <a:off x="2782736" y="3061478"/>
            <a:ext cx="484632" cy="978408"/>
          </a:xfrm>
          <a:prstGeom prst="downArrow">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343400" y="5058721"/>
            <a:ext cx="978408" cy="484632"/>
          </a:xfrm>
          <a:prstGeom prst="rightArrow">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38800" y="3352800"/>
            <a:ext cx="1905000" cy="707886"/>
          </a:xfrm>
          <a:prstGeom prst="rect">
            <a:avLst/>
          </a:prstGeom>
          <a:noFill/>
        </p:spPr>
        <p:txBody>
          <a:bodyPr wrap="square" rtlCol="0">
            <a:spAutoFit/>
          </a:bodyPr>
          <a:lstStyle/>
          <a:p>
            <a:r>
              <a:rPr lang="en-US" sz="4000" b="1" dirty="0">
                <a:latin typeface="Times New Roman" pitchFamily="18" charset="0"/>
                <a:cs typeface="Times New Roman" pitchFamily="18" charset="0"/>
              </a:rPr>
              <a:t>Papers</a:t>
            </a:r>
          </a:p>
        </p:txBody>
      </p:sp>
      <p:pic>
        <p:nvPicPr>
          <p:cNvPr id="1032" name="Picture 8" descr="http://ts1.mm.bing.net/th?id=H.4767410290622793&amp;pid=1.9&amp;w=300&amp;h=30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4243127"/>
            <a:ext cx="2590800" cy="211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61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4400" y="1219200"/>
            <a:ext cx="7315200" cy="2133600"/>
          </a:xfrm>
        </p:spPr>
        <p:txBody>
          <a:bodyPr>
            <a:noAutofit/>
          </a:bodyPr>
          <a:lstStyle/>
          <a:p>
            <a:pPr algn="l"/>
            <a:r>
              <a:rPr lang="en-US" sz="2000" dirty="0">
                <a:solidFill>
                  <a:schemeClr val="tx2">
                    <a:lumMod val="75000"/>
                  </a:schemeClr>
                </a:solidFill>
              </a:rPr>
              <a:t>For example, say you have to write a paper about your favorite animal</a:t>
            </a:r>
            <a:r>
              <a:rPr lang="en-US" sz="2000" dirty="0" smtClean="0">
                <a:solidFill>
                  <a:schemeClr val="tx2">
                    <a:lumMod val="75000"/>
                  </a:schemeClr>
                </a:solidFill>
              </a:rPr>
              <a:t>.</a:t>
            </a:r>
            <a:br>
              <a:rPr lang="en-US" sz="2000" dirty="0" smtClean="0">
                <a:solidFill>
                  <a:schemeClr val="tx2">
                    <a:lumMod val="75000"/>
                  </a:schemeClr>
                </a:solidFill>
              </a:rPr>
            </a:br>
            <a:r>
              <a:rPr lang="en-US" sz="2000" dirty="0">
                <a:solidFill>
                  <a:schemeClr val="tx2">
                    <a:lumMod val="75000"/>
                  </a:schemeClr>
                </a:solidFill>
              </a:rPr>
              <a:t/>
            </a:r>
            <a:br>
              <a:rPr lang="en-US" sz="2000" dirty="0">
                <a:solidFill>
                  <a:schemeClr val="tx2">
                    <a:lumMod val="75000"/>
                  </a:schemeClr>
                </a:solidFill>
              </a:rPr>
            </a:br>
            <a:r>
              <a:rPr lang="en-US" sz="2000" dirty="0">
                <a:solidFill>
                  <a:schemeClr val="tx2">
                    <a:lumMod val="75000"/>
                  </a:schemeClr>
                </a:solidFill>
              </a:rPr>
              <a:t>1. Narrow to “cats.”</a:t>
            </a:r>
            <a:br>
              <a:rPr lang="en-US" sz="2000" dirty="0">
                <a:solidFill>
                  <a:schemeClr val="tx2">
                    <a:lumMod val="75000"/>
                  </a:schemeClr>
                </a:solidFill>
              </a:rPr>
            </a:br>
            <a:r>
              <a:rPr lang="en-US" sz="2000" dirty="0">
                <a:solidFill>
                  <a:schemeClr val="tx2">
                    <a:lumMod val="75000"/>
                  </a:schemeClr>
                </a:solidFill>
              </a:rPr>
              <a:t>2. Narrow to “tigers.”</a:t>
            </a:r>
            <a:br>
              <a:rPr lang="en-US" sz="2000" dirty="0">
                <a:solidFill>
                  <a:schemeClr val="tx2">
                    <a:lumMod val="75000"/>
                  </a:schemeClr>
                </a:solidFill>
              </a:rPr>
            </a:br>
            <a:r>
              <a:rPr lang="en-US" sz="2000" dirty="0">
                <a:solidFill>
                  <a:schemeClr val="tx2">
                    <a:lumMod val="75000"/>
                  </a:schemeClr>
                </a:solidFill>
              </a:rPr>
              <a:t>3. I like tigers.</a:t>
            </a:r>
            <a:br>
              <a:rPr lang="en-US" sz="2000" dirty="0">
                <a:solidFill>
                  <a:schemeClr val="tx2">
                    <a:lumMod val="75000"/>
                  </a:schemeClr>
                </a:solidFill>
              </a:rPr>
            </a:br>
            <a:r>
              <a:rPr lang="en-US" sz="2000" dirty="0">
                <a:solidFill>
                  <a:schemeClr val="tx2">
                    <a:lumMod val="75000"/>
                  </a:schemeClr>
                </a:solidFill>
              </a:rPr>
              <a:t>4. I like Bengal tigers.</a:t>
            </a:r>
            <a:br>
              <a:rPr lang="en-US" sz="2000" dirty="0">
                <a:solidFill>
                  <a:schemeClr val="tx2">
                    <a:lumMod val="75000"/>
                  </a:schemeClr>
                </a:solidFill>
              </a:rPr>
            </a:br>
            <a:r>
              <a:rPr lang="en-US" sz="2000" dirty="0">
                <a:solidFill>
                  <a:schemeClr val="tx2">
                    <a:lumMod val="75000"/>
                  </a:schemeClr>
                </a:solidFill>
              </a:rPr>
              <a:t>5. Bengal tigers are my favorite animal.</a:t>
            </a:r>
            <a:br>
              <a:rPr lang="en-US" sz="2000" dirty="0">
                <a:solidFill>
                  <a:schemeClr val="tx2">
                    <a:lumMod val="75000"/>
                  </a:schemeClr>
                </a:solidFill>
              </a:rPr>
            </a:br>
            <a:r>
              <a:rPr lang="en-US" sz="2000" dirty="0">
                <a:solidFill>
                  <a:schemeClr val="tx2">
                    <a:lumMod val="75000"/>
                  </a:schemeClr>
                </a:solidFill>
              </a:rPr>
              <a:t>6. Bengal tigers are my favorite animal</a:t>
            </a:r>
            <a:br>
              <a:rPr lang="en-US" sz="2000" dirty="0">
                <a:solidFill>
                  <a:schemeClr val="tx2">
                    <a:lumMod val="75000"/>
                  </a:schemeClr>
                </a:solidFill>
              </a:rPr>
            </a:br>
            <a:r>
              <a:rPr lang="en-US" sz="2000" dirty="0">
                <a:solidFill>
                  <a:schemeClr val="tx2">
                    <a:lumMod val="75000"/>
                  </a:schemeClr>
                </a:solidFill>
              </a:rPr>
              <a:t>    because…</a:t>
            </a:r>
            <a:r>
              <a:rPr lang="en-US" sz="3200" b="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t/>
            </a:r>
            <a:br>
              <a:rPr lang="en-US" sz="3200" b="1" dirty="0">
                <a:solidFill>
                  <a:srgbClr val="002060"/>
                </a:solidFill>
                <a:effectLst>
                  <a:outerShdw blurRad="38100" dist="38100" dir="2700000" algn="tl">
                    <a:srgbClr val="000000">
                      <a:alpha val="43137"/>
                    </a:srgbClr>
                  </a:outerShdw>
                </a:effectLst>
                <a:latin typeface="Times New Roman" pitchFamily="18" charset="0"/>
                <a:cs typeface="Times New Roman" pitchFamily="18" charset="0"/>
              </a:rPr>
            </a:br>
            <a:r>
              <a:rPr lang="en-US" sz="3200" b="1" dirty="0">
                <a:solidFill>
                  <a:srgbClr val="00FF00"/>
                </a:solidFill>
                <a:effectLst>
                  <a:outerShdw blurRad="38100" dist="38100" dir="2700000" algn="tl">
                    <a:srgbClr val="000000">
                      <a:alpha val="43137"/>
                    </a:srgbClr>
                  </a:outerShdw>
                </a:effectLst>
                <a:latin typeface="Times New Roman" pitchFamily="18" charset="0"/>
                <a:cs typeface="Times New Roman" pitchFamily="18" charset="0"/>
              </a:rPr>
              <a:t> </a:t>
            </a:r>
          </a:p>
        </p:txBody>
      </p:sp>
    </p:spTree>
    <p:extLst>
      <p:ext uri="{BB962C8B-B14F-4D97-AF65-F5344CB8AC3E}">
        <p14:creationId xmlns:p14="http://schemas.microsoft.com/office/powerpoint/2010/main" val="23472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s4.mm.bing.net/th?id=H.5043817206711759&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3730623"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4267200" y="609600"/>
            <a:ext cx="4572000" cy="5715000"/>
          </a:xfrm>
        </p:spPr>
        <p:txBody>
          <a:bodyPr>
            <a:noAutofit/>
          </a:bodyPr>
          <a:lstStyle/>
          <a:p>
            <a:pPr algn="l"/>
            <a:r>
              <a:rPr lang="en-US" sz="2800" b="1" dirty="0">
                <a:latin typeface="Times New Roman" pitchFamily="18" charset="0"/>
                <a:cs typeface="Times New Roman" pitchFamily="18" charset="0"/>
              </a:rPr>
              <a:t>1. Jot down your ideas. Think about them. </a:t>
            </a:r>
            <a:r>
              <a:rPr lang="en-US" sz="2800" b="1" dirty="0" smtClean="0">
                <a:latin typeface="Times New Roman" pitchFamily="18" charset="0"/>
                <a:cs typeface="Times New Roman" pitchFamily="18" charset="0"/>
              </a:rPr>
              <a:t/>
            </a:r>
            <a:br>
              <a:rPr lang="en-US" sz="2800" b="1" dirty="0" smtClean="0">
                <a:latin typeface="Times New Roman" pitchFamily="18" charset="0"/>
                <a:cs typeface="Times New Roman" pitchFamily="18" charset="0"/>
              </a:rPr>
            </a:br>
            <a:r>
              <a:rPr lang="en-US" sz="2800" b="1" dirty="0">
                <a:latin typeface="Times New Roman" pitchFamily="18" charset="0"/>
                <a:cs typeface="Times New Roman" pitchFamily="18" charset="0"/>
              </a:rPr>
              <a:t/>
            </a:r>
            <a:br>
              <a:rPr lang="en-US" sz="2800" b="1" dirty="0">
                <a:latin typeface="Times New Roman" pitchFamily="18" charset="0"/>
                <a:cs typeface="Times New Roman" pitchFamily="18" charset="0"/>
              </a:rPr>
            </a:br>
            <a:r>
              <a:rPr lang="en-US" sz="2800" b="1" dirty="0">
                <a:latin typeface="Times New Roman" pitchFamily="18" charset="0"/>
                <a:cs typeface="Times New Roman" pitchFamily="18" charset="0"/>
              </a:rPr>
              <a:t>2. Figure out what points you want to make to support your topic</a:t>
            </a:r>
            <a:r>
              <a:rPr lang="en-US" sz="2800" b="1" dirty="0" smtClean="0">
                <a:latin typeface="Times New Roman" pitchFamily="18" charset="0"/>
                <a:cs typeface="Times New Roman" pitchFamily="18" charset="0"/>
              </a:rPr>
              <a:t>.</a:t>
            </a:r>
            <a:br>
              <a:rPr lang="en-US" sz="2800" b="1" dirty="0" smtClean="0">
                <a:latin typeface="Times New Roman" pitchFamily="18" charset="0"/>
                <a:cs typeface="Times New Roman" pitchFamily="18" charset="0"/>
              </a:rPr>
            </a:br>
            <a:r>
              <a:rPr lang="en-US" sz="2800" b="1" dirty="0">
                <a:latin typeface="Times New Roman" pitchFamily="18" charset="0"/>
                <a:cs typeface="Times New Roman" pitchFamily="18" charset="0"/>
              </a:rPr>
              <a:t/>
            </a:r>
            <a:br>
              <a:rPr lang="en-US" sz="2800" b="1" dirty="0">
                <a:latin typeface="Times New Roman" pitchFamily="18" charset="0"/>
                <a:cs typeface="Times New Roman" pitchFamily="18" charset="0"/>
              </a:rPr>
            </a:br>
            <a:r>
              <a:rPr lang="en-US" sz="2800" b="1" dirty="0">
                <a:latin typeface="Times New Roman" pitchFamily="18" charset="0"/>
                <a:cs typeface="Times New Roman" pitchFamily="18" charset="0"/>
              </a:rPr>
              <a:t>3. Keep in mind your length requirement!</a:t>
            </a:r>
          </a:p>
        </p:txBody>
      </p:sp>
    </p:spTree>
    <p:extLst>
      <p:ext uri="{BB962C8B-B14F-4D97-AF65-F5344CB8AC3E}">
        <p14:creationId xmlns:p14="http://schemas.microsoft.com/office/powerpoint/2010/main" val="62390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0" y="838200"/>
            <a:ext cx="8305800" cy="5410200"/>
          </a:xfrm>
        </p:spPr>
        <p:txBody>
          <a:bodyPr>
            <a:noAutofit/>
          </a:bodyPr>
          <a:lstStyle/>
          <a:p>
            <a:pPr algn="l"/>
            <a:r>
              <a:rPr lang="en-US" sz="2800" dirty="0"/>
              <a:t>When you know what you want to say, you write your introduction or thesis statement. </a:t>
            </a:r>
            <a:r>
              <a:rPr lang="en-US" sz="2800" dirty="0" smtClean="0"/>
              <a:t/>
            </a:r>
            <a:br>
              <a:rPr lang="en-US" sz="2800" dirty="0" smtClean="0"/>
            </a:br>
            <a:r>
              <a:rPr lang="en-US" sz="2800" dirty="0"/>
              <a:t/>
            </a:r>
            <a:br>
              <a:rPr lang="en-US" sz="2800" dirty="0"/>
            </a:br>
            <a:r>
              <a:rPr lang="en-US" sz="2800" dirty="0"/>
              <a:t>You have then finished the 1st step.</a:t>
            </a:r>
          </a:p>
        </p:txBody>
      </p:sp>
    </p:spTree>
    <p:extLst>
      <p:ext uri="{BB962C8B-B14F-4D97-AF65-F5344CB8AC3E}">
        <p14:creationId xmlns:p14="http://schemas.microsoft.com/office/powerpoint/2010/main" val="4230867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3200"/>
            <a:ext cx="8229600" cy="1981200"/>
          </a:xfrm>
        </p:spPr>
        <p:txBody>
          <a:bodyPr>
            <a:noAutofit/>
          </a:bodyPr>
          <a:lstStyle/>
          <a:p>
            <a:pPr algn="l"/>
            <a:r>
              <a:rPr lang="en-US" sz="3600" b="1" dirty="0">
                <a:latin typeface="Times New Roman" pitchFamily="18" charset="0"/>
                <a:cs typeface="Times New Roman" pitchFamily="18" charset="0"/>
              </a:rPr>
              <a:t>The 2nd step is to make an outline.</a:t>
            </a:r>
          </a:p>
        </p:txBody>
      </p:sp>
      <p:pic>
        <p:nvPicPr>
          <p:cNvPr id="5" name="Picture 4">
            <a:extLst>
              <a:ext uri="{FF2B5EF4-FFF2-40B4-BE49-F238E27FC236}">
                <a16:creationId xmlns:a16="http://schemas.microsoft.com/office/drawing/2014/main" id="{47899C13-61B7-49C0-8CFC-0B059B7C82AC}"/>
              </a:ext>
            </a:extLst>
          </p:cNvPr>
          <p:cNvPicPr>
            <a:picLocks noChangeAspect="1"/>
          </p:cNvPicPr>
          <p:nvPr/>
        </p:nvPicPr>
        <p:blipFill>
          <a:blip r:embed="rId2"/>
          <a:stretch>
            <a:fillRect/>
          </a:stretch>
        </p:blipFill>
        <p:spPr>
          <a:xfrm>
            <a:off x="611312" y="533400"/>
            <a:ext cx="1432684" cy="1944793"/>
          </a:xfrm>
          <a:prstGeom prst="rect">
            <a:avLst/>
          </a:prstGeom>
        </p:spPr>
      </p:pic>
    </p:spTree>
    <p:extLst>
      <p:ext uri="{BB962C8B-B14F-4D97-AF65-F5344CB8AC3E}">
        <p14:creationId xmlns:p14="http://schemas.microsoft.com/office/powerpoint/2010/main" val="4199872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95800" y="1447800"/>
            <a:ext cx="4267200" cy="6629401"/>
          </a:xfrm>
        </p:spPr>
        <p:txBody>
          <a:bodyPr>
            <a:noAutofit/>
          </a:bodyPr>
          <a:lstStyle/>
          <a:p>
            <a:pPr algn="l"/>
            <a:r>
              <a:rPr lang="en-US" sz="3200" b="1" dirty="0">
                <a:solidFill>
                  <a:srgbClr val="002060"/>
                </a:solidFill>
                <a:latin typeface="Times New Roman" pitchFamily="18" charset="0"/>
                <a:cs typeface="Times New Roman" pitchFamily="18" charset="0"/>
              </a:rPr>
              <a:t>An outline is like a map. It is a plan or blueprint to write your paper.</a:t>
            </a:r>
          </a:p>
        </p:txBody>
      </p:sp>
      <p:pic>
        <p:nvPicPr>
          <p:cNvPr id="1028" name="Picture 4" descr="http://timswords.com/wp-content/uploads/2012/11/map_heretothe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399"/>
            <a:ext cx="3505200" cy="562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898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533400"/>
            <a:ext cx="8153400" cy="5638800"/>
          </a:xfrm>
        </p:spPr>
        <p:txBody>
          <a:bodyPr>
            <a:noAutofit/>
          </a:bodyPr>
          <a:lstStyle/>
          <a:p>
            <a:pPr algn="l"/>
            <a:r>
              <a:rPr lang="en-US" sz="1400" b="1" dirty="0"/>
              <a:t> </a:t>
            </a:r>
            <a:r>
              <a:rPr lang="en-US" sz="1200" b="1" dirty="0">
                <a:latin typeface="Times New Roman" pitchFamily="18" charset="0"/>
                <a:cs typeface="Times New Roman" pitchFamily="18" charset="0"/>
              </a:rPr>
              <a:t>Introduction to the Writing Process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I. None of us are born knowing how to write.</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II. Writing is a learned skill.</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III. Five Steps of the Writing Process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A. Choose a topic.</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1. Right size.</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2. Suggestions for narrowing a topic.</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3. Example for choosing a topic.</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4. Jot down ideas.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5. Figure out points you want to make to support your theme.</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6. Remember your length requirement.</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B. Outline.</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1. An outline is a map or plan.</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2. Sample outline.</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3. An outline breaks down the paper into small, manageable tasks.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C. Draft your paper.</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1. A draft is “work-in-progress.”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D. Revise your thinking.</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a. Add information?</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b. Cut information?</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c. Good examples? Enough examples?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c. Get feedback from the SALL Center or a peer.</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D. Proofread your sentences.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1. Is the document formatted according to instructions?</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2. Read your essay out loud!</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		3. Grammar, punctuation, word choice, spelling, sentence length.</a:t>
            </a:r>
            <a:br>
              <a:rPr lang="en-US" sz="1200" b="1" dirty="0">
                <a:latin typeface="Times New Roman" pitchFamily="18" charset="0"/>
                <a:cs typeface="Times New Roman" pitchFamily="18" charset="0"/>
              </a:rPr>
            </a:br>
            <a:r>
              <a:rPr lang="en-US" sz="1200" b="1" dirty="0">
                <a:latin typeface="Times New Roman" pitchFamily="18" charset="0"/>
                <a:cs typeface="Times New Roman" pitchFamily="18" charset="0"/>
              </a:rPr>
              <a:t>IV. Use the five-step writing process to make your college writing better!</a:t>
            </a:r>
            <a:r>
              <a:rPr lang="en-US" sz="1400" b="1" dirty="0">
                <a:latin typeface="Times New Roman" pitchFamily="18" charset="0"/>
                <a:cs typeface="Times New Roman" pitchFamily="18" charset="0"/>
              </a:rPr>
              <a:t/>
            </a:r>
            <a:br>
              <a:rPr lang="en-US" sz="1400" b="1" dirty="0">
                <a:latin typeface="Times New Roman" pitchFamily="18" charset="0"/>
                <a:cs typeface="Times New Roman" pitchFamily="18" charset="0"/>
              </a:rPr>
            </a:br>
            <a:r>
              <a:rPr lang="en-US" sz="1400" b="1" dirty="0">
                <a:latin typeface="Times New Roman" pitchFamily="18" charset="0"/>
                <a:cs typeface="Times New Roman" pitchFamily="18" charset="0"/>
              </a:rPr>
              <a:t>		</a:t>
            </a:r>
          </a:p>
        </p:txBody>
      </p:sp>
    </p:spTree>
    <p:extLst>
      <p:ext uri="{BB962C8B-B14F-4D97-AF65-F5344CB8AC3E}">
        <p14:creationId xmlns:p14="http://schemas.microsoft.com/office/powerpoint/2010/main" val="4221807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762000"/>
            <a:ext cx="8229600" cy="2971800"/>
          </a:xfrm>
        </p:spPr>
        <p:txBody>
          <a:bodyPr>
            <a:noAutofit/>
          </a:bodyPr>
          <a:lstStyle/>
          <a:p>
            <a:pPr algn="l"/>
            <a:r>
              <a:rPr lang="en-US" sz="2800" b="1" dirty="0">
                <a:latin typeface="Times New Roman" pitchFamily="18" charset="0"/>
                <a:cs typeface="Times New Roman" pitchFamily="18" charset="0"/>
              </a:rPr>
              <a:t>An outline reduces one big paper into a series of small, easily accomplished tasks.</a:t>
            </a:r>
          </a:p>
        </p:txBody>
      </p:sp>
      <p:pic>
        <p:nvPicPr>
          <p:cNvPr id="26626" name="Picture 2" descr="http://ts4.mm.bing.net/th?id=H.4753730843181571&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352800"/>
            <a:ext cx="3429000" cy="282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1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057400"/>
            <a:ext cx="5029200" cy="5410200"/>
          </a:xfrm>
        </p:spPr>
        <p:txBody>
          <a:bodyPr>
            <a:noAutofit/>
          </a:bodyPr>
          <a:lstStyle/>
          <a:p>
            <a:pPr algn="l"/>
            <a:r>
              <a:rPr lang="en-US" sz="2800" b="1" dirty="0">
                <a:latin typeface="Times New Roman" pitchFamily="18" charset="0"/>
                <a:cs typeface="Times New Roman" pitchFamily="18" charset="0"/>
              </a:rPr>
              <a:t>It’s like taking a bite instead of swallowing the whole apple…</a:t>
            </a:r>
          </a:p>
        </p:txBody>
      </p:sp>
      <p:pic>
        <p:nvPicPr>
          <p:cNvPr id="12292" name="Picture 4" descr="http://ts4.mm.bing.net/th?id=H.4774333782820347&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143000"/>
            <a:ext cx="3067812"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44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00400" y="2743200"/>
            <a:ext cx="5029200" cy="5479473"/>
          </a:xfrm>
        </p:spPr>
        <p:txBody>
          <a:bodyPr>
            <a:noAutofit/>
          </a:bodyPr>
          <a:lstStyle/>
          <a:p>
            <a:r>
              <a:rPr lang="en-US" sz="4000" b="1" dirty="0">
                <a:latin typeface="Times New Roman" pitchFamily="18" charset="0"/>
                <a:cs typeface="Times New Roman" pitchFamily="18" charset="0"/>
              </a:rPr>
              <a:t>The 3rd step is to </a:t>
            </a:r>
            <a:r>
              <a:rPr lang="en-US" sz="4000" b="1" i="1" dirty="0">
                <a:latin typeface="Times New Roman" pitchFamily="18" charset="0"/>
                <a:cs typeface="Times New Roman" pitchFamily="18" charset="0"/>
              </a:rPr>
              <a:t>draft</a:t>
            </a:r>
            <a:r>
              <a:rPr lang="en-US" sz="4000" b="1" dirty="0">
                <a:latin typeface="Times New Roman" pitchFamily="18" charset="0"/>
                <a:cs typeface="Times New Roman" pitchFamily="18" charset="0"/>
              </a:rPr>
              <a:t> your paper.</a:t>
            </a:r>
          </a:p>
        </p:txBody>
      </p:sp>
      <p:pic>
        <p:nvPicPr>
          <p:cNvPr id="3" name="Picture 2">
            <a:extLst>
              <a:ext uri="{FF2B5EF4-FFF2-40B4-BE49-F238E27FC236}">
                <a16:creationId xmlns:a16="http://schemas.microsoft.com/office/drawing/2014/main" id="{472C806E-2DEF-4995-A4F4-536D10D87602}"/>
              </a:ext>
            </a:extLst>
          </p:cNvPr>
          <p:cNvPicPr>
            <a:picLocks noChangeAspect="1"/>
          </p:cNvPicPr>
          <p:nvPr/>
        </p:nvPicPr>
        <p:blipFill>
          <a:blip r:embed="rId2"/>
          <a:stretch>
            <a:fillRect/>
          </a:stretch>
        </p:blipFill>
        <p:spPr>
          <a:xfrm>
            <a:off x="403260" y="304800"/>
            <a:ext cx="1958939" cy="2540884"/>
          </a:xfrm>
          <a:prstGeom prst="rect">
            <a:avLst/>
          </a:prstGeom>
        </p:spPr>
      </p:pic>
    </p:spTree>
    <p:extLst>
      <p:ext uri="{BB962C8B-B14F-4D97-AF65-F5344CB8AC3E}">
        <p14:creationId xmlns:p14="http://schemas.microsoft.com/office/powerpoint/2010/main" val="174950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90600" y="1468315"/>
            <a:ext cx="4953000" cy="5410200"/>
          </a:xfrm>
        </p:spPr>
        <p:txBody>
          <a:bodyPr>
            <a:noAutofit/>
          </a:bodyPr>
          <a:lstStyle/>
          <a:p>
            <a:r>
              <a:rPr lang="en-US" sz="3200" b="1" dirty="0">
                <a:latin typeface="Times New Roman" pitchFamily="18" charset="0"/>
                <a:cs typeface="Times New Roman" pitchFamily="18" charset="0"/>
              </a:rPr>
              <a:t>We use the word “draft” because it indicates a work-in-progress. </a:t>
            </a:r>
          </a:p>
        </p:txBody>
      </p:sp>
      <p:pic>
        <p:nvPicPr>
          <p:cNvPr id="14338" name="Picture 2" descr="http://ts1.mm.bing.net/th?id=H.4759756644221380&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514600"/>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3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772400" cy="1143000"/>
          </a:xfrm>
        </p:spPr>
        <p:txBody>
          <a:bodyPr>
            <a:noAutofit/>
          </a:bodyPr>
          <a:lstStyle/>
          <a:p>
            <a:r>
              <a:rPr lang="en-US" sz="3200" b="1" dirty="0">
                <a:latin typeface="Times New Roman" pitchFamily="18" charset="0"/>
                <a:cs typeface="Times New Roman" pitchFamily="18" charset="0"/>
              </a:rPr>
              <a:t>None of us are born knowing how to write.</a:t>
            </a:r>
          </a:p>
        </p:txBody>
      </p:sp>
      <p:pic>
        <p:nvPicPr>
          <p:cNvPr id="2050" name="Picture 2" descr="http://ts3.mm.bing.net/th?id=H.4642250693542922&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576828"/>
            <a:ext cx="3682870" cy="244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90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40916" y="914400"/>
            <a:ext cx="5562600" cy="2743200"/>
          </a:xfrm>
        </p:spPr>
        <p:txBody>
          <a:bodyPr>
            <a:noAutofit/>
          </a:bodyPr>
          <a:lstStyle/>
          <a:p>
            <a:pPr algn="l"/>
            <a:r>
              <a:rPr lang="en-US" sz="3200" b="1" dirty="0">
                <a:latin typeface="Times New Roman" pitchFamily="18" charset="0"/>
                <a:cs typeface="Times New Roman" pitchFamily="18" charset="0"/>
              </a:rPr>
              <a:t>The 4</a:t>
            </a:r>
            <a:r>
              <a:rPr lang="en-US" sz="3200" b="1" baseline="30000" dirty="0">
                <a:latin typeface="Times New Roman" pitchFamily="18" charset="0"/>
                <a:cs typeface="Times New Roman" pitchFamily="18" charset="0"/>
              </a:rPr>
              <a:t>th</a:t>
            </a:r>
            <a:r>
              <a:rPr lang="en-US" sz="3200" b="1" dirty="0">
                <a:latin typeface="Times New Roman" pitchFamily="18" charset="0"/>
                <a:cs typeface="Times New Roman" pitchFamily="18" charset="0"/>
              </a:rPr>
              <a:t> step is </a:t>
            </a:r>
            <a:r>
              <a:rPr lang="en-US" sz="3200" b="1" dirty="0">
                <a:solidFill>
                  <a:schemeClr val="tx2"/>
                </a:solidFill>
                <a:latin typeface="Times New Roman" pitchFamily="18" charset="0"/>
                <a:cs typeface="Times New Roman" pitchFamily="18" charset="0"/>
              </a:rPr>
              <a:t>to revise your </a:t>
            </a:r>
            <a:r>
              <a:rPr lang="en-US" sz="3200" b="1" dirty="0">
                <a:latin typeface="Times New Roman" pitchFamily="18" charset="0"/>
                <a:cs typeface="Times New Roman" pitchFamily="18" charset="0"/>
              </a:rPr>
              <a:t>paper focusing entirely on your thinking.</a:t>
            </a:r>
          </a:p>
        </p:txBody>
      </p:sp>
      <p:pic>
        <p:nvPicPr>
          <p:cNvPr id="3" name="Picture 2"/>
          <p:cNvPicPr>
            <a:picLocks noChangeAspect="1"/>
          </p:cNvPicPr>
          <p:nvPr/>
        </p:nvPicPr>
        <p:blipFill>
          <a:blip r:embed="rId2"/>
          <a:stretch>
            <a:fillRect/>
          </a:stretch>
        </p:blipFill>
        <p:spPr>
          <a:xfrm>
            <a:off x="1534760" y="3200400"/>
            <a:ext cx="4446940" cy="2819400"/>
          </a:xfrm>
          <a:prstGeom prst="rect">
            <a:avLst/>
          </a:prstGeom>
        </p:spPr>
      </p:pic>
      <p:pic>
        <p:nvPicPr>
          <p:cNvPr id="8" name="Picture 7">
            <a:extLst>
              <a:ext uri="{FF2B5EF4-FFF2-40B4-BE49-F238E27FC236}">
                <a16:creationId xmlns:a16="http://schemas.microsoft.com/office/drawing/2014/main" id="{E4084C1B-7375-498A-924C-74DDF12362A6}"/>
              </a:ext>
            </a:extLst>
          </p:cNvPr>
          <p:cNvPicPr>
            <a:picLocks noChangeAspect="1"/>
          </p:cNvPicPr>
          <p:nvPr/>
        </p:nvPicPr>
        <p:blipFill>
          <a:blip r:embed="rId3"/>
          <a:stretch>
            <a:fillRect/>
          </a:stretch>
        </p:blipFill>
        <p:spPr>
          <a:xfrm>
            <a:off x="164540" y="228600"/>
            <a:ext cx="2676376" cy="1950889"/>
          </a:xfrm>
          <a:prstGeom prst="rect">
            <a:avLst/>
          </a:prstGeom>
        </p:spPr>
      </p:pic>
    </p:spTree>
    <p:extLst>
      <p:ext uri="{BB962C8B-B14F-4D97-AF65-F5344CB8AC3E}">
        <p14:creationId xmlns:p14="http://schemas.microsoft.com/office/powerpoint/2010/main" val="69336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1066800"/>
            <a:ext cx="8077200" cy="6248400"/>
          </a:xfrm>
        </p:spPr>
        <p:txBody>
          <a:bodyPr>
            <a:noAutofit/>
          </a:bodyPr>
          <a:lstStyle/>
          <a:p>
            <a:pPr algn="l"/>
            <a:r>
              <a:rPr lang="en-US" sz="2400" b="1" dirty="0">
                <a:latin typeface="Times New Roman" pitchFamily="18" charset="0"/>
                <a:cs typeface="Times New Roman" pitchFamily="18" charset="0"/>
              </a:rPr>
              <a:t>1. If you are missing details </a:t>
            </a:r>
            <a:r>
              <a:rPr lang="en-US" sz="2400" b="1" dirty="0" smtClean="0">
                <a:latin typeface="Times New Roman" pitchFamily="18" charset="0"/>
                <a:cs typeface="Times New Roman" pitchFamily="18" charset="0"/>
              </a:rPr>
              <a:t>or </a:t>
            </a:r>
            <a:r>
              <a:rPr lang="en-US" sz="2400" b="1" dirty="0">
                <a:latin typeface="Times New Roman" pitchFamily="18" charset="0"/>
                <a:cs typeface="Times New Roman" pitchFamily="18" charset="0"/>
              </a:rPr>
              <a:t>information, what do you need to </a:t>
            </a:r>
            <a:r>
              <a:rPr lang="en-US" sz="2400" b="1" dirty="0" smtClean="0">
                <a:latin typeface="Times New Roman" pitchFamily="18" charset="0"/>
                <a:cs typeface="Times New Roman" pitchFamily="18" charset="0"/>
              </a:rPr>
              <a:t>add </a:t>
            </a:r>
            <a:r>
              <a:rPr lang="en-US" sz="2400" b="1" dirty="0">
                <a:latin typeface="Times New Roman" pitchFamily="18" charset="0"/>
                <a:cs typeface="Times New Roman" pitchFamily="18" charset="0"/>
              </a:rPr>
              <a:t>to be convincing</a:t>
            </a:r>
            <a:r>
              <a:rPr lang="en-US" sz="2400" b="1" dirty="0" smtClean="0">
                <a:latin typeface="Times New Roman" pitchFamily="18" charset="0"/>
                <a:cs typeface="Times New Roman" pitchFamily="18" charset="0"/>
              </a:rPr>
              <a:t>?</a:t>
            </a:r>
            <a:br>
              <a:rPr lang="en-US" sz="2400" b="1" dirty="0" smtClean="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2. If you have information that is </a:t>
            </a:r>
            <a:r>
              <a:rPr lang="en-US" sz="2400" b="1" dirty="0" smtClean="0">
                <a:latin typeface="Times New Roman" pitchFamily="18" charset="0"/>
                <a:cs typeface="Times New Roman" pitchFamily="18" charset="0"/>
              </a:rPr>
              <a:t>off-topic </a:t>
            </a:r>
            <a:r>
              <a:rPr lang="en-US" sz="2400" b="1" dirty="0">
                <a:latin typeface="Times New Roman" pitchFamily="18" charset="0"/>
                <a:cs typeface="Times New Roman" pitchFamily="18" charset="0"/>
              </a:rPr>
              <a:t>or “wordy,” what do you need </a:t>
            </a:r>
            <a:r>
              <a:rPr lang="en-US" sz="2400" b="1" dirty="0" smtClean="0">
                <a:latin typeface="Times New Roman" pitchFamily="18" charset="0"/>
                <a:cs typeface="Times New Roman" pitchFamily="18" charset="0"/>
              </a:rPr>
              <a:t>to </a:t>
            </a:r>
            <a:r>
              <a:rPr lang="en-US" sz="2400" b="1" dirty="0">
                <a:latin typeface="Times New Roman" pitchFamily="18" charset="0"/>
                <a:cs typeface="Times New Roman" pitchFamily="18" charset="0"/>
              </a:rPr>
              <a:t>cut</a:t>
            </a:r>
            <a:r>
              <a:rPr lang="en-US" sz="2400" b="1" dirty="0" smtClean="0">
                <a:latin typeface="Times New Roman" pitchFamily="18" charset="0"/>
                <a:cs typeface="Times New Roman" pitchFamily="18" charset="0"/>
              </a:rPr>
              <a:t>?</a:t>
            </a:r>
            <a:br>
              <a:rPr lang="en-US" sz="2400" b="1" dirty="0" smtClean="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3. If find any grammatical errors, </a:t>
            </a:r>
            <a:r>
              <a:rPr lang="en-US" sz="2400" b="1" dirty="0" smtClean="0">
                <a:latin typeface="Times New Roman" pitchFamily="18" charset="0"/>
                <a:cs typeface="Times New Roman" pitchFamily="18" charset="0"/>
              </a:rPr>
              <a:t>fix </a:t>
            </a:r>
            <a:r>
              <a:rPr lang="en-US" sz="2400" b="1" dirty="0">
                <a:latin typeface="Times New Roman" pitchFamily="18" charset="0"/>
                <a:cs typeface="Times New Roman" pitchFamily="18" charset="0"/>
              </a:rPr>
              <a:t>them. (Reading out loud will help).</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94132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5800" y="990600"/>
            <a:ext cx="8229600" cy="5867400"/>
          </a:xfrm>
        </p:spPr>
        <p:txBody>
          <a:bodyPr>
            <a:noAutofit/>
          </a:bodyPr>
          <a:lstStyle/>
          <a:p>
            <a:pPr algn="l"/>
            <a:r>
              <a:rPr lang="en-US" sz="2400" dirty="0"/>
              <a:t>This is the correct place to ask someone to read your</a:t>
            </a:r>
            <a:br>
              <a:rPr lang="en-US" sz="2400" dirty="0"/>
            </a:br>
            <a:r>
              <a:rPr lang="en-US" sz="2400" dirty="0"/>
              <a:t>paper. You might ask your professor, a friend, or someone in the SALL Center.</a:t>
            </a:r>
            <a:br>
              <a:rPr lang="en-US" sz="2400" dirty="0"/>
            </a:br>
            <a:r>
              <a:rPr lang="en-US" sz="2400" dirty="0"/>
              <a:t/>
            </a:r>
            <a:br>
              <a:rPr lang="en-US" sz="2400" dirty="0"/>
            </a:br>
            <a:r>
              <a:rPr lang="en-US" sz="2400" dirty="0"/>
              <a:t>1. Is your thinking clear?</a:t>
            </a:r>
            <a:br>
              <a:rPr lang="en-US" sz="2400" dirty="0"/>
            </a:br>
            <a:r>
              <a:rPr lang="en-US" sz="2400" dirty="0"/>
              <a:t>2. Do your examples support your main ideas?</a:t>
            </a:r>
            <a:br>
              <a:rPr lang="en-US" sz="2400" dirty="0"/>
            </a:br>
            <a:r>
              <a:rPr lang="en-US" sz="2400" dirty="0"/>
              <a:t>3. Are your sentences short and easy to read?</a:t>
            </a:r>
            <a:br>
              <a:rPr lang="en-US" sz="2400" dirty="0"/>
            </a:br>
            <a:r>
              <a:rPr lang="en-US" sz="2400" dirty="0"/>
              <a:t>4. Is your grammar, punctuation, and spelling</a:t>
            </a:r>
            <a:br>
              <a:rPr lang="en-US" sz="2400" dirty="0"/>
            </a:br>
            <a:r>
              <a:rPr lang="en-US" sz="2400" dirty="0"/>
              <a:t>    correct?</a:t>
            </a:r>
            <a:br>
              <a:rPr lang="en-US" sz="2400" dirty="0"/>
            </a:br>
            <a:r>
              <a:rPr lang="en-US" sz="2400" dirty="0"/>
              <a:t>5. If you read a paper for one of YOUR friends,</a:t>
            </a:r>
            <a:br>
              <a:rPr lang="en-US" sz="2400" dirty="0"/>
            </a:br>
            <a:r>
              <a:rPr lang="en-US" sz="2400" dirty="0"/>
              <a:t>    remember to find something to praise in their</a:t>
            </a:r>
            <a:br>
              <a:rPr lang="en-US" sz="2400" dirty="0"/>
            </a:br>
            <a:r>
              <a:rPr lang="en-US" sz="2400" dirty="0"/>
              <a:t>    essay.</a:t>
            </a:r>
          </a:p>
        </p:txBody>
      </p:sp>
    </p:spTree>
    <p:extLst>
      <p:ext uri="{BB962C8B-B14F-4D97-AF65-F5344CB8AC3E}">
        <p14:creationId xmlns:p14="http://schemas.microsoft.com/office/powerpoint/2010/main" val="3033528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7575" y="1828800"/>
            <a:ext cx="8313755" cy="456436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latin typeface="Times New Roman" pitchFamily="18" charset="0"/>
                <a:cs typeface="Times New Roman" pitchFamily="18" charset="0"/>
              </a:rPr>
              <a:t>The 5</a:t>
            </a:r>
            <a:r>
              <a:rPr lang="en-US" sz="3600" b="1" baseline="30000" dirty="0">
                <a:latin typeface="Times New Roman" pitchFamily="18" charset="0"/>
                <a:cs typeface="Times New Roman" pitchFamily="18" charset="0"/>
              </a:rPr>
              <a:t>th</a:t>
            </a:r>
            <a:r>
              <a:rPr lang="en-US" sz="3600" b="1" dirty="0">
                <a:latin typeface="Times New Roman" pitchFamily="18" charset="0"/>
                <a:cs typeface="Times New Roman" pitchFamily="18" charset="0"/>
              </a:rPr>
              <a:t> and final step is to </a:t>
            </a:r>
            <a:r>
              <a:rPr lang="en-US" sz="3600" b="1" dirty="0">
                <a:solidFill>
                  <a:schemeClr val="tx2"/>
                </a:solidFill>
                <a:latin typeface="Times New Roman" pitchFamily="18" charset="0"/>
                <a:cs typeface="Times New Roman" pitchFamily="18" charset="0"/>
              </a:rPr>
              <a:t>proofread  </a:t>
            </a:r>
            <a:r>
              <a:rPr lang="en-US" sz="3600" b="1" dirty="0">
                <a:latin typeface="Times New Roman" pitchFamily="18" charset="0"/>
                <a:cs typeface="Times New Roman" pitchFamily="18" charset="0"/>
              </a:rPr>
              <a:t>your paper very carefully! </a:t>
            </a:r>
            <a:r>
              <a:rPr lang="en-US" sz="3200" b="1" dirty="0">
                <a:latin typeface="Times New Roman" pitchFamily="18" charset="0"/>
                <a:cs typeface="Times New Roman" pitchFamily="18" charset="0"/>
              </a:rPr>
              <a:t>You want to read every sentence very carefully to make sure that your grammar and word choice is correct. </a:t>
            </a:r>
          </a:p>
        </p:txBody>
      </p:sp>
      <p:sp>
        <p:nvSpPr>
          <p:cNvPr id="2" name="AutoShape 2" descr="http://ts1.mm.bing.net/th?id=H.4616309033010868&amp;pid=1.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http://ts1.mm.bing.net/th?id=H.4616309033010868&amp;pid=1.7"/>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ttp://ts1.mm.bing.net/th?id=H.4616309033010868&amp;pid=1.7"/>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http://ts1.mm.bing.net/th?id=H.4616309033010868&amp;pid=1.7"/>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11272DB-3811-4495-B7D2-960ECED6CC43}"/>
              </a:ext>
            </a:extLst>
          </p:cNvPr>
          <p:cNvPicPr>
            <a:picLocks noChangeAspect="1"/>
          </p:cNvPicPr>
          <p:nvPr/>
        </p:nvPicPr>
        <p:blipFill>
          <a:blip r:embed="rId2"/>
          <a:stretch>
            <a:fillRect/>
          </a:stretch>
        </p:blipFill>
        <p:spPr>
          <a:xfrm>
            <a:off x="307975" y="218615"/>
            <a:ext cx="1749425" cy="1708502"/>
          </a:xfrm>
          <a:prstGeom prst="rect">
            <a:avLst/>
          </a:prstGeom>
        </p:spPr>
      </p:pic>
    </p:spTree>
    <p:extLst>
      <p:ext uri="{BB962C8B-B14F-4D97-AF65-F5344CB8AC3E}">
        <p14:creationId xmlns:p14="http://schemas.microsoft.com/office/powerpoint/2010/main" val="468192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28700" y="228600"/>
            <a:ext cx="7391400" cy="3200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latin typeface="Times New Roman" pitchFamily="18" charset="0"/>
                <a:cs typeface="Times New Roman" pitchFamily="18" charset="0"/>
              </a:rPr>
              <a:t>Is the document formatted according to instructions?</a:t>
            </a:r>
          </a:p>
        </p:txBody>
      </p:sp>
      <p:pic>
        <p:nvPicPr>
          <p:cNvPr id="21506" name="Picture 2" descr="http://ts2.mm.bing.net/th?id=H.4859395618111737&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528455"/>
            <a:ext cx="35433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1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800" b="1" dirty="0">
                <a:solidFill>
                  <a:schemeClr val="tx2"/>
                </a:solidFill>
                <a:latin typeface="Times New Roman" panose="02020603050405020304" pitchFamily="18" charset="0"/>
                <a:cs typeface="Times New Roman" panose="02020603050405020304" pitchFamily="18" charset="0"/>
              </a:rPr>
              <a:t>Read your paper </a:t>
            </a:r>
            <a:r>
              <a:rPr lang="en-US" sz="2800" b="1" u="sng" dirty="0">
                <a:solidFill>
                  <a:schemeClr val="tx2"/>
                </a:solidFill>
                <a:latin typeface="Times New Roman" panose="02020603050405020304" pitchFamily="18" charset="0"/>
                <a:cs typeface="Times New Roman" panose="02020603050405020304" pitchFamily="18" charset="0"/>
              </a:rPr>
              <a:t>out loud</a:t>
            </a:r>
            <a:r>
              <a:rPr lang="en-US" sz="2800" b="1" dirty="0">
                <a:solidFill>
                  <a:schemeClr val="tx2"/>
                </a:solidFill>
                <a:latin typeface="Times New Roman" panose="02020603050405020304" pitchFamily="18" charset="0"/>
                <a:cs typeface="Times New Roman" panose="02020603050405020304" pitchFamily="18" charset="0"/>
              </a:rPr>
              <a:t>. </a:t>
            </a:r>
            <a:endParaRPr lang="en-US" sz="2800" b="1" dirty="0" smtClean="0">
              <a:solidFill>
                <a:schemeClr val="tx2"/>
              </a:solidFill>
              <a:latin typeface="Times New Roman" panose="02020603050405020304" pitchFamily="18" charset="0"/>
              <a:cs typeface="Times New Roman" panose="02020603050405020304" pitchFamily="18" charset="0"/>
            </a:endParaRPr>
          </a:p>
          <a:p>
            <a:pPr marL="0" indent="0">
              <a:buNone/>
            </a:pPr>
            <a:endParaRPr lang="en-US" sz="2800" b="1" dirty="0">
              <a:solidFill>
                <a:schemeClr val="tx2"/>
              </a:solidFill>
              <a:latin typeface="Times New Roman" panose="02020603050405020304" pitchFamily="18" charset="0"/>
              <a:cs typeface="Times New Roman" panose="02020603050405020304" pitchFamily="18" charset="0"/>
            </a:endParaRPr>
          </a:p>
          <a:p>
            <a:pPr marL="0" indent="0">
              <a:buNone/>
            </a:pPr>
            <a:r>
              <a:rPr lang="en-US" sz="2800" b="1" dirty="0">
                <a:solidFill>
                  <a:schemeClr val="tx2"/>
                </a:solidFill>
                <a:latin typeface="Times New Roman" panose="02020603050405020304" pitchFamily="18" charset="0"/>
                <a:cs typeface="Times New Roman" panose="02020603050405020304" pitchFamily="18" charset="0"/>
              </a:rPr>
              <a:t>Reading OUT LOUD makes it easier to find errors such as spelling </a:t>
            </a:r>
            <a:r>
              <a:rPr lang="en-US" sz="2800" b="1" i="1" dirty="0" err="1">
                <a:solidFill>
                  <a:schemeClr val="tx2"/>
                </a:solidFill>
                <a:latin typeface="Times New Roman" panose="02020603050405020304" pitchFamily="18" charset="0"/>
                <a:cs typeface="Times New Roman" panose="02020603050405020304" pitchFamily="18" charset="0"/>
              </a:rPr>
              <a:t>miskates</a:t>
            </a:r>
            <a:r>
              <a:rPr lang="en-US" sz="2800" b="1"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5695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71500" y="682869"/>
            <a:ext cx="8610600" cy="6172200"/>
          </a:xfrm>
        </p:spPr>
        <p:txBody>
          <a:bodyPr>
            <a:noAutofit/>
          </a:bodyPr>
          <a:lstStyle/>
          <a:p>
            <a:pPr marL="0" indent="0">
              <a:buNone/>
            </a:pPr>
            <a:r>
              <a:rPr lang="en-US" sz="3600" b="1" dirty="0">
                <a:latin typeface="Times New Roman" panose="02020603050405020304" pitchFamily="18" charset="0"/>
                <a:cs typeface="Times New Roman" panose="02020603050405020304" pitchFamily="18" charset="0"/>
              </a:rPr>
              <a:t>Word Choice</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a:solidFill>
                  <a:schemeClr val="tx2"/>
                </a:solidFill>
                <a:latin typeface="Times New Roman" panose="02020603050405020304" pitchFamily="18" charset="0"/>
                <a:cs typeface="Times New Roman" panose="02020603050405020304" pitchFamily="18" charset="0"/>
              </a:rPr>
              <a:t>Do you use </a:t>
            </a:r>
            <a:r>
              <a:rPr lang="en-US" altLang="zh-CN" b="1" dirty="0" smtClean="0">
                <a:solidFill>
                  <a:schemeClr val="tx2"/>
                </a:solidFill>
                <a:latin typeface="Times New Roman" panose="02020603050405020304" pitchFamily="18" charset="0"/>
                <a:cs typeface="Times New Roman" panose="02020603050405020304" pitchFamily="18" charset="0"/>
              </a:rPr>
              <a:t>c</a:t>
            </a:r>
            <a:r>
              <a:rPr lang="en-US" b="1" dirty="0" smtClean="0">
                <a:solidFill>
                  <a:schemeClr val="tx2"/>
                </a:solidFill>
                <a:latin typeface="Times New Roman" panose="02020603050405020304" pitchFamily="18" charset="0"/>
                <a:cs typeface="Times New Roman" panose="02020603050405020304" pitchFamily="18" charset="0"/>
              </a:rPr>
              <a:t>ommon</a:t>
            </a:r>
            <a:r>
              <a:rPr lang="en-US" b="1" dirty="0">
                <a:solidFill>
                  <a:schemeClr val="tx2"/>
                </a:solidFill>
                <a:latin typeface="Times New Roman" panose="02020603050405020304" pitchFamily="18" charset="0"/>
                <a:cs typeface="Times New Roman" panose="02020603050405020304" pitchFamily="18" charset="0"/>
              </a:rPr>
              <a:t>, simple, easily </a:t>
            </a:r>
            <a:r>
              <a:rPr lang="en-US" b="1" dirty="0" smtClean="0">
                <a:solidFill>
                  <a:schemeClr val="tx2"/>
                </a:solidFill>
                <a:latin typeface="Times New Roman" panose="02020603050405020304" pitchFamily="18" charset="0"/>
                <a:cs typeface="Times New Roman" panose="02020603050405020304" pitchFamily="18" charset="0"/>
              </a:rPr>
              <a:t>understood </a:t>
            </a:r>
            <a:r>
              <a:rPr lang="en-US" b="1" dirty="0">
                <a:solidFill>
                  <a:schemeClr val="tx2"/>
                </a:solidFill>
                <a:latin typeface="Times New Roman" panose="02020603050405020304" pitchFamily="18" charset="0"/>
                <a:cs typeface="Times New Roman" panose="02020603050405020304" pitchFamily="18" charset="0"/>
              </a:rPr>
              <a:t>words?</a:t>
            </a:r>
          </a:p>
          <a:p>
            <a:pPr marL="342900" indent="-342900">
              <a:buFont typeface="+mj-lt"/>
              <a:buAutoNum type="arabicPeriod"/>
            </a:pPr>
            <a:r>
              <a:rPr lang="en-US" b="1" dirty="0" smtClean="0">
                <a:solidFill>
                  <a:schemeClr val="tx2"/>
                </a:solidFill>
                <a:latin typeface="Times New Roman" panose="02020603050405020304" pitchFamily="18" charset="0"/>
                <a:cs typeface="Times New Roman" panose="02020603050405020304" pitchFamily="18" charset="0"/>
              </a:rPr>
              <a:t>Have </a:t>
            </a:r>
            <a:r>
              <a:rPr lang="en-US" b="1" dirty="0">
                <a:solidFill>
                  <a:schemeClr val="tx2"/>
                </a:solidFill>
                <a:latin typeface="Times New Roman" panose="02020603050405020304" pitchFamily="18" charset="0"/>
                <a:cs typeface="Times New Roman" panose="02020603050405020304" pitchFamily="18" charset="0"/>
              </a:rPr>
              <a:t>you used wrong words such as </a:t>
            </a:r>
            <a:r>
              <a:rPr lang="en-US" b="1" i="1" dirty="0" smtClean="0">
                <a:solidFill>
                  <a:schemeClr val="tx2"/>
                </a:solidFill>
                <a:latin typeface="Times New Roman" panose="02020603050405020304" pitchFamily="18" charset="0"/>
                <a:cs typeface="Times New Roman" panose="02020603050405020304" pitchFamily="18" charset="0"/>
              </a:rPr>
              <a:t>there</a:t>
            </a:r>
            <a:r>
              <a:rPr lang="en-US" b="1" dirty="0" smtClean="0">
                <a:solidFill>
                  <a:schemeClr val="tx2"/>
                </a:solidFill>
                <a:latin typeface="Times New Roman" panose="02020603050405020304" pitchFamily="18" charset="0"/>
                <a:cs typeface="Times New Roman" panose="02020603050405020304" pitchFamily="18" charset="0"/>
              </a:rPr>
              <a:t> </a:t>
            </a:r>
            <a:r>
              <a:rPr lang="en-US" b="1" dirty="0">
                <a:solidFill>
                  <a:schemeClr val="tx2"/>
                </a:solidFill>
                <a:latin typeface="Times New Roman" panose="02020603050405020304" pitchFamily="18" charset="0"/>
                <a:cs typeface="Times New Roman" panose="02020603050405020304" pitchFamily="18" charset="0"/>
              </a:rPr>
              <a:t>when you mean </a:t>
            </a:r>
            <a:r>
              <a:rPr lang="en-US" b="1" i="1" dirty="0">
                <a:solidFill>
                  <a:schemeClr val="tx2"/>
                </a:solidFill>
                <a:latin typeface="Times New Roman" panose="02020603050405020304" pitchFamily="18" charset="0"/>
                <a:cs typeface="Times New Roman" panose="02020603050405020304" pitchFamily="18" charset="0"/>
              </a:rPr>
              <a:t>their, </a:t>
            </a:r>
            <a:r>
              <a:rPr lang="en-US" b="1" dirty="0">
                <a:solidFill>
                  <a:schemeClr val="tx2"/>
                </a:solidFill>
                <a:latin typeface="Times New Roman" panose="02020603050405020304" pitchFamily="18" charset="0"/>
                <a:cs typeface="Times New Roman" panose="02020603050405020304" pitchFamily="18" charset="0"/>
              </a:rPr>
              <a:t>or </a:t>
            </a:r>
            <a:r>
              <a:rPr lang="en-US" b="1" i="1" dirty="0">
                <a:solidFill>
                  <a:schemeClr val="tx2"/>
                </a:solidFill>
                <a:latin typeface="Times New Roman" panose="02020603050405020304" pitchFamily="18" charset="0"/>
                <a:cs typeface="Times New Roman" panose="02020603050405020304" pitchFamily="18" charset="0"/>
              </a:rPr>
              <a:t>effect</a:t>
            </a:r>
            <a:r>
              <a:rPr lang="en-US" b="1" dirty="0">
                <a:solidFill>
                  <a:schemeClr val="tx2"/>
                </a:solidFill>
                <a:latin typeface="Times New Roman" panose="02020603050405020304" pitchFamily="18" charset="0"/>
                <a:cs typeface="Times New Roman" panose="02020603050405020304" pitchFamily="18" charset="0"/>
              </a:rPr>
              <a:t> when </a:t>
            </a:r>
            <a:r>
              <a:rPr lang="en-US" b="1" dirty="0" smtClean="0">
                <a:solidFill>
                  <a:schemeClr val="tx2"/>
                </a:solidFill>
                <a:latin typeface="Times New Roman" panose="02020603050405020304" pitchFamily="18" charset="0"/>
                <a:cs typeface="Times New Roman" panose="02020603050405020304" pitchFamily="18" charset="0"/>
              </a:rPr>
              <a:t>you </a:t>
            </a:r>
            <a:r>
              <a:rPr lang="en-US" b="1" dirty="0">
                <a:solidFill>
                  <a:schemeClr val="tx2"/>
                </a:solidFill>
                <a:latin typeface="Times New Roman" panose="02020603050405020304" pitchFamily="18" charset="0"/>
                <a:cs typeface="Times New Roman" panose="02020603050405020304" pitchFamily="18" charset="0"/>
              </a:rPr>
              <a:t>mean </a:t>
            </a:r>
            <a:r>
              <a:rPr lang="en-US" b="1" i="1" dirty="0">
                <a:solidFill>
                  <a:schemeClr val="tx2"/>
                </a:solidFill>
                <a:latin typeface="Times New Roman" panose="02020603050405020304" pitchFamily="18" charset="0"/>
                <a:cs typeface="Times New Roman" panose="02020603050405020304" pitchFamily="18" charset="0"/>
              </a:rPr>
              <a:t>affect</a:t>
            </a:r>
            <a:r>
              <a:rPr lang="en-US" b="1" dirty="0">
                <a:solidFill>
                  <a:schemeClr val="tx2"/>
                </a:solidFill>
                <a:latin typeface="Times New Roman" panose="02020603050405020304" pitchFamily="18" charset="0"/>
                <a:cs typeface="Times New Roman" panose="02020603050405020304" pitchFamily="18" charset="0"/>
              </a:rPr>
              <a:t>…</a:t>
            </a:r>
            <a:endParaRPr lang="en-US" b="1" i="1" dirty="0">
              <a:solidFill>
                <a:schemeClr val="tx2"/>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b="1" dirty="0" smtClean="0">
                <a:solidFill>
                  <a:schemeClr val="tx2"/>
                </a:solidFill>
                <a:latin typeface="Times New Roman" panose="02020603050405020304" pitchFamily="18" charset="0"/>
                <a:cs typeface="Times New Roman" panose="02020603050405020304" pitchFamily="18" charset="0"/>
              </a:rPr>
              <a:t>Are </a:t>
            </a:r>
            <a:r>
              <a:rPr lang="en-US" b="1" dirty="0">
                <a:solidFill>
                  <a:schemeClr val="tx2"/>
                </a:solidFill>
                <a:latin typeface="Times New Roman" panose="02020603050405020304" pitchFamily="18" charset="0"/>
                <a:cs typeface="Times New Roman" panose="02020603050405020304" pitchFamily="18" charset="0"/>
              </a:rPr>
              <a:t>you missing words?</a:t>
            </a:r>
          </a:p>
          <a:p>
            <a:pPr marL="342900" indent="-342900">
              <a:buFont typeface="+mj-lt"/>
              <a:buAutoNum type="arabicPeriod"/>
            </a:pPr>
            <a:r>
              <a:rPr lang="en-US" b="1" dirty="0" smtClean="0">
                <a:solidFill>
                  <a:schemeClr val="tx2"/>
                </a:solidFill>
                <a:latin typeface="Times New Roman" panose="02020603050405020304" pitchFamily="18" charset="0"/>
                <a:cs typeface="Times New Roman" panose="02020603050405020304" pitchFamily="18" charset="0"/>
              </a:rPr>
              <a:t>Have </a:t>
            </a:r>
            <a:r>
              <a:rPr lang="en-US" b="1" dirty="0">
                <a:solidFill>
                  <a:schemeClr val="tx2"/>
                </a:solidFill>
                <a:latin typeface="Times New Roman" panose="02020603050405020304" pitchFamily="18" charset="0"/>
                <a:cs typeface="Times New Roman" panose="02020603050405020304" pitchFamily="18" charset="0"/>
              </a:rPr>
              <a:t>you controlled your sentence </a:t>
            </a:r>
            <a:r>
              <a:rPr lang="en-US" b="1" dirty="0" smtClean="0">
                <a:solidFill>
                  <a:schemeClr val="tx2"/>
                </a:solidFill>
                <a:latin typeface="Times New Roman" panose="02020603050405020304" pitchFamily="18" charset="0"/>
                <a:cs typeface="Times New Roman" panose="02020603050405020304" pitchFamily="18" charset="0"/>
              </a:rPr>
              <a:t>structure </a:t>
            </a:r>
            <a:r>
              <a:rPr lang="en-US" b="1" dirty="0">
                <a:solidFill>
                  <a:schemeClr val="tx2"/>
                </a:solidFill>
                <a:latin typeface="Times New Roman" panose="02020603050405020304" pitchFamily="18" charset="0"/>
                <a:cs typeface="Times New Roman" panose="02020603050405020304" pitchFamily="18" charset="0"/>
              </a:rPr>
              <a:t>and sentence length?</a:t>
            </a:r>
          </a:p>
          <a:p>
            <a:pPr marL="342900" indent="-342900">
              <a:buFont typeface="+mj-lt"/>
              <a:buAutoNum type="arabicPeriod"/>
            </a:pPr>
            <a:r>
              <a:rPr lang="en-US" b="1" dirty="0" smtClean="0">
                <a:solidFill>
                  <a:schemeClr val="tx2"/>
                </a:solidFill>
                <a:latin typeface="Times New Roman" panose="02020603050405020304" pitchFamily="18" charset="0"/>
                <a:cs typeface="Times New Roman" panose="02020603050405020304" pitchFamily="18" charset="0"/>
              </a:rPr>
              <a:t>Is </a:t>
            </a:r>
            <a:r>
              <a:rPr lang="en-US" b="1" dirty="0">
                <a:solidFill>
                  <a:schemeClr val="tx2"/>
                </a:solidFill>
                <a:latin typeface="Times New Roman" panose="02020603050405020304" pitchFamily="18" charset="0"/>
                <a:cs typeface="Times New Roman" panose="02020603050405020304" pitchFamily="18" charset="0"/>
              </a:rPr>
              <a:t>your punctuation correct?</a:t>
            </a:r>
          </a:p>
        </p:txBody>
      </p:sp>
    </p:spTree>
    <p:extLst>
      <p:ext uri="{BB962C8B-B14F-4D97-AF65-F5344CB8AC3E}">
        <p14:creationId xmlns:p14="http://schemas.microsoft.com/office/powerpoint/2010/main" val="262996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85800" y="914400"/>
            <a:ext cx="7848600" cy="3810000"/>
          </a:xfrm>
        </p:spPr>
        <p:txBody>
          <a:bodyPr>
            <a:noAutofit/>
          </a:bodyPr>
          <a:lstStyle/>
          <a:p>
            <a:pPr marL="0" indent="0">
              <a:spcAft>
                <a:spcPts val="1200"/>
              </a:spcAft>
              <a:buNone/>
            </a:pPr>
            <a:r>
              <a:rPr lang="en-US" b="1" dirty="0">
                <a:solidFill>
                  <a:schemeClr val="tx2"/>
                </a:solidFill>
              </a:rPr>
              <a:t>Keep your writing simple. Ask yourself, “Would I say this to my best friend’s mother?”</a:t>
            </a:r>
          </a:p>
          <a:p>
            <a:pPr marL="0" indent="0">
              <a:spcAft>
                <a:spcPts val="1200"/>
              </a:spcAft>
              <a:buNone/>
            </a:pPr>
            <a:r>
              <a:rPr lang="en-US" b="1" dirty="0">
                <a:solidFill>
                  <a:schemeClr val="tx2"/>
                </a:solidFill>
              </a:rPr>
              <a:t>If not, then re-write the sentence!</a:t>
            </a:r>
          </a:p>
          <a:p>
            <a:pPr marL="0" indent="0">
              <a:spcAft>
                <a:spcPts val="1200"/>
              </a:spcAft>
              <a:buNone/>
            </a:pPr>
            <a:r>
              <a:rPr lang="en-US" b="1" dirty="0">
                <a:solidFill>
                  <a:schemeClr val="tx2"/>
                </a:solidFill>
              </a:rPr>
              <a:t>DO NOT TRY TO SOUND LIKE A HISTORY PROFESSOR. </a:t>
            </a:r>
          </a:p>
          <a:p>
            <a:pPr marL="0" indent="0">
              <a:spcAft>
                <a:spcPts val="1200"/>
              </a:spcAft>
              <a:buNone/>
            </a:pPr>
            <a:r>
              <a:rPr lang="en-US" b="1" dirty="0">
                <a:solidFill>
                  <a:schemeClr val="tx2"/>
                </a:solidFill>
              </a:rPr>
              <a:t>You have plenty of time to learn to write more complex sentences. First, learn to write clear, precise, simple, easily understood sentences.</a:t>
            </a:r>
          </a:p>
        </p:txBody>
      </p:sp>
    </p:spTree>
    <p:extLst>
      <p:ext uri="{BB962C8B-B14F-4D97-AF65-F5344CB8AC3E}">
        <p14:creationId xmlns:p14="http://schemas.microsoft.com/office/powerpoint/2010/main" val="2544045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685800"/>
            <a:ext cx="7391400" cy="4031873"/>
          </a:xfrm>
          <a:prstGeom prst="rect">
            <a:avLst/>
          </a:prstGeom>
          <a:noFill/>
        </p:spPr>
        <p:txBody>
          <a:bodyPr wrap="square" rtlCol="0">
            <a:spAutoFit/>
          </a:bodyPr>
          <a:lstStyle/>
          <a:p>
            <a:r>
              <a:rPr lang="en-US" sz="3200" b="1" dirty="0">
                <a:solidFill>
                  <a:schemeClr val="tx2"/>
                </a:solidFill>
                <a:latin typeface="Times New Roman" pitchFamily="18" charset="0"/>
                <a:cs typeface="Times New Roman" pitchFamily="18" charset="0"/>
              </a:rPr>
              <a:t>So that’s it. Five easy steps in the writing process.</a:t>
            </a:r>
          </a:p>
          <a:p>
            <a:endParaRPr lang="en-US" sz="3200" b="1" dirty="0">
              <a:solidFill>
                <a:schemeClr val="tx2"/>
              </a:solidFill>
              <a:latin typeface="Times New Roman" pitchFamily="18" charset="0"/>
              <a:cs typeface="Times New Roman" pitchFamily="18" charset="0"/>
            </a:endParaRPr>
          </a:p>
          <a:p>
            <a:pPr marL="742950" indent="-742950">
              <a:buAutoNum type="arabicPeriod"/>
            </a:pPr>
            <a:r>
              <a:rPr lang="en-US" sz="3200" b="1" dirty="0">
                <a:solidFill>
                  <a:schemeClr val="tx2"/>
                </a:solidFill>
                <a:latin typeface="Times New Roman" pitchFamily="18" charset="0"/>
                <a:cs typeface="Times New Roman" pitchFamily="18" charset="0"/>
              </a:rPr>
              <a:t>Topic</a:t>
            </a:r>
          </a:p>
          <a:p>
            <a:pPr marL="742950" indent="-742950">
              <a:buAutoNum type="arabicPeriod"/>
            </a:pPr>
            <a:r>
              <a:rPr lang="en-US" sz="3200" b="1" dirty="0">
                <a:solidFill>
                  <a:schemeClr val="tx2"/>
                </a:solidFill>
                <a:latin typeface="Times New Roman" pitchFamily="18" charset="0"/>
                <a:cs typeface="Times New Roman" pitchFamily="18" charset="0"/>
              </a:rPr>
              <a:t>Outline</a:t>
            </a:r>
          </a:p>
          <a:p>
            <a:pPr marL="742950" indent="-742950">
              <a:buAutoNum type="arabicPeriod"/>
            </a:pPr>
            <a:r>
              <a:rPr lang="en-US" sz="3200" b="1" dirty="0">
                <a:solidFill>
                  <a:schemeClr val="tx2"/>
                </a:solidFill>
                <a:latin typeface="Times New Roman" pitchFamily="18" charset="0"/>
                <a:cs typeface="Times New Roman" pitchFamily="18" charset="0"/>
              </a:rPr>
              <a:t>Draft</a:t>
            </a:r>
          </a:p>
          <a:p>
            <a:pPr marL="742950" indent="-742950">
              <a:buAutoNum type="arabicPeriod"/>
            </a:pPr>
            <a:r>
              <a:rPr lang="en-US" sz="3200" b="1" dirty="0">
                <a:solidFill>
                  <a:schemeClr val="tx2"/>
                </a:solidFill>
                <a:latin typeface="Times New Roman" pitchFamily="18" charset="0"/>
                <a:cs typeface="Times New Roman" pitchFamily="18" charset="0"/>
              </a:rPr>
              <a:t>Revise </a:t>
            </a:r>
          </a:p>
          <a:p>
            <a:pPr marL="742950" indent="-742950">
              <a:buAutoNum type="arabicPeriod"/>
            </a:pPr>
            <a:r>
              <a:rPr lang="en-US" sz="3200" b="1" dirty="0">
                <a:solidFill>
                  <a:schemeClr val="tx2"/>
                </a:solidFill>
                <a:latin typeface="Times New Roman" pitchFamily="18" charset="0"/>
                <a:cs typeface="Times New Roman" pitchFamily="18" charset="0"/>
              </a:rPr>
              <a:t>Proofread</a:t>
            </a:r>
          </a:p>
        </p:txBody>
      </p:sp>
      <p:pic>
        <p:nvPicPr>
          <p:cNvPr id="2" name="Picture 1"/>
          <p:cNvPicPr>
            <a:picLocks noChangeAspect="1"/>
          </p:cNvPicPr>
          <p:nvPr/>
        </p:nvPicPr>
        <p:blipFill>
          <a:blip r:embed="rId2"/>
          <a:stretch>
            <a:fillRect/>
          </a:stretch>
        </p:blipFill>
        <p:spPr>
          <a:xfrm>
            <a:off x="3657599" y="2514600"/>
            <a:ext cx="5496393" cy="3657600"/>
          </a:xfrm>
          <a:prstGeom prst="rect">
            <a:avLst/>
          </a:prstGeom>
        </p:spPr>
      </p:pic>
    </p:spTree>
    <p:extLst>
      <p:ext uri="{BB962C8B-B14F-4D97-AF65-F5344CB8AC3E}">
        <p14:creationId xmlns:p14="http://schemas.microsoft.com/office/powerpoint/2010/main" val="2200665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kevincordi.com/blog/wp-content/uploads/2011/06/succes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239000" cy="5429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p:cNvSpPr>
          <p:nvPr/>
        </p:nvSpPr>
        <p:spPr>
          <a:xfrm>
            <a:off x="2286000" y="3962400"/>
            <a:ext cx="6338454" cy="22939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Use the writing process and you will make your college writing easier and better!</a:t>
            </a:r>
          </a:p>
        </p:txBody>
      </p:sp>
    </p:spTree>
    <p:extLst>
      <p:ext uri="{BB962C8B-B14F-4D97-AF65-F5344CB8AC3E}">
        <p14:creationId xmlns:p14="http://schemas.microsoft.com/office/powerpoint/2010/main" val="368512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pload.wikimedia.org/wikipedia/commons/4/48/Whippet_Safety_Bicy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24200"/>
            <a:ext cx="3215553" cy="289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67900" y="1066800"/>
            <a:ext cx="7772400" cy="1676400"/>
          </a:xfrm>
        </p:spPr>
        <p:txBody>
          <a:bodyPr>
            <a:noAutofit/>
          </a:bodyPr>
          <a:lstStyle/>
          <a:p>
            <a:r>
              <a:rPr lang="en-US" sz="3200" b="1" dirty="0">
                <a:latin typeface="Times New Roman" pitchFamily="18" charset="0"/>
                <a:cs typeface="Times New Roman" pitchFamily="18" charset="0"/>
              </a:rPr>
              <a:t>Like riding a bicycle, writing is </a:t>
            </a:r>
            <a:r>
              <a:rPr lang="en-US" sz="3200" b="1" i="1" dirty="0">
                <a:latin typeface="Times New Roman" pitchFamily="18" charset="0"/>
                <a:cs typeface="Times New Roman" pitchFamily="18" charset="0"/>
              </a:rPr>
              <a:t>learned.</a:t>
            </a:r>
          </a:p>
        </p:txBody>
      </p:sp>
    </p:spTree>
    <p:extLst>
      <p:ext uri="{BB962C8B-B14F-4D97-AF65-F5344CB8AC3E}">
        <p14:creationId xmlns:p14="http://schemas.microsoft.com/office/powerpoint/2010/main" val="352810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686800" cy="4419600"/>
          </a:xfrm>
        </p:spPr>
        <p:txBody>
          <a:bodyPr>
            <a:noAutofit/>
          </a:bodyPr>
          <a:lstStyle/>
          <a:p>
            <a:pPr algn="l"/>
            <a:r>
              <a:rPr lang="en-US" sz="3200" b="1" dirty="0">
                <a:latin typeface="Times New Roman" pitchFamily="18" charset="0"/>
                <a:cs typeface="Times New Roman" pitchFamily="18" charset="0"/>
              </a:rPr>
              <a:t>The writing process consists of </a:t>
            </a:r>
            <a:r>
              <a:rPr lang="en-US" sz="3200" b="1" dirty="0">
                <a:solidFill>
                  <a:schemeClr val="tx2">
                    <a:lumMod val="40000"/>
                    <a:lumOff val="60000"/>
                  </a:schemeClr>
                </a:solidFill>
                <a:latin typeface="Times New Roman" pitchFamily="18" charset="0"/>
                <a:cs typeface="Times New Roman" pitchFamily="18" charset="0"/>
              </a:rPr>
              <a:t>FIVE</a:t>
            </a:r>
            <a:r>
              <a:rPr lang="en-US" sz="3200" b="1" dirty="0">
                <a:latin typeface="Times New Roman" pitchFamily="18" charset="0"/>
                <a:cs typeface="Times New Roman" pitchFamily="18" charset="0"/>
              </a:rPr>
              <a:t> easy steps.</a:t>
            </a:r>
          </a:p>
        </p:txBody>
      </p:sp>
      <p:pic>
        <p:nvPicPr>
          <p:cNvPr id="3" name="Picture 2">
            <a:extLst>
              <a:ext uri="{FF2B5EF4-FFF2-40B4-BE49-F238E27FC236}">
                <a16:creationId xmlns:a16="http://schemas.microsoft.com/office/drawing/2014/main" id="{98CBDD5C-46FF-4D8A-999D-64C9C7B3AE78}"/>
              </a:ext>
            </a:extLst>
          </p:cNvPr>
          <p:cNvPicPr>
            <a:picLocks noChangeAspect="1"/>
          </p:cNvPicPr>
          <p:nvPr/>
        </p:nvPicPr>
        <p:blipFill>
          <a:blip r:embed="rId2"/>
          <a:stretch>
            <a:fillRect/>
          </a:stretch>
        </p:blipFill>
        <p:spPr>
          <a:xfrm>
            <a:off x="2286000" y="3200400"/>
            <a:ext cx="4572000" cy="2406316"/>
          </a:xfrm>
          <a:prstGeom prst="rect">
            <a:avLst/>
          </a:prstGeom>
        </p:spPr>
      </p:pic>
    </p:spTree>
    <p:extLst>
      <p:ext uri="{BB962C8B-B14F-4D97-AF65-F5344CB8AC3E}">
        <p14:creationId xmlns:p14="http://schemas.microsoft.com/office/powerpoint/2010/main" val="267424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457200"/>
            <a:ext cx="8458200" cy="6858000"/>
          </a:xfrm>
        </p:spPr>
        <p:txBody>
          <a:bodyPr>
            <a:noAutofit/>
          </a:bodyPr>
          <a:lstStyle/>
          <a:p>
            <a:pPr algn="l"/>
            <a:r>
              <a:rPr lang="en-US" b="1" dirty="0">
                <a:solidFill>
                  <a:schemeClr val="bg1"/>
                </a:solidFill>
                <a:latin typeface="Times New Roman" pitchFamily="18" charset="0"/>
                <a:cs typeface="Times New Roman" pitchFamily="18" charset="0"/>
              </a:rPr>
              <a:t/>
            </a:r>
            <a:br>
              <a:rPr lang="en-US" b="1" dirty="0">
                <a:solidFill>
                  <a:schemeClr val="bg1"/>
                </a:solidFill>
                <a:latin typeface="Times New Roman" pitchFamily="18" charset="0"/>
                <a:cs typeface="Times New Roman" pitchFamily="18" charset="0"/>
              </a:rPr>
            </a:br>
            <a:r>
              <a:rPr lang="en-US" b="1" dirty="0">
                <a:solidFill>
                  <a:schemeClr val="bg1"/>
                </a:solidFill>
                <a:latin typeface="Times New Roman" pitchFamily="18" charset="0"/>
                <a:cs typeface="Times New Roman" pitchFamily="18" charset="0"/>
              </a:rPr>
              <a:t/>
            </a:r>
            <a:br>
              <a:rPr lang="en-US" b="1" dirty="0">
                <a:solidFill>
                  <a:schemeClr val="bg1"/>
                </a:solidFill>
                <a:latin typeface="Times New Roman" pitchFamily="18" charset="0"/>
                <a:cs typeface="Times New Roman" pitchFamily="18" charset="0"/>
              </a:rPr>
            </a:br>
            <a:r>
              <a:rPr lang="en-US" sz="4800" b="1" dirty="0">
                <a:solidFill>
                  <a:schemeClr val="bg1"/>
                </a:solidFill>
                <a:latin typeface="Times New Roman" pitchFamily="18" charset="0"/>
                <a:cs typeface="Times New Roman" pitchFamily="18" charset="0"/>
              </a:rPr>
              <a:t>These are:</a:t>
            </a:r>
            <a:r>
              <a:rPr lang="en-US" b="1" dirty="0">
                <a:solidFill>
                  <a:schemeClr val="bg1"/>
                </a:solidFill>
                <a:latin typeface="Times New Roman" pitchFamily="18" charset="0"/>
                <a:cs typeface="Times New Roman" pitchFamily="18" charset="0"/>
              </a:rPr>
              <a:t/>
            </a:r>
            <a:br>
              <a:rPr lang="en-US" b="1" dirty="0">
                <a:solidFill>
                  <a:schemeClr val="bg1"/>
                </a:solidFill>
                <a:latin typeface="Times New Roman" pitchFamily="18" charset="0"/>
                <a:cs typeface="Times New Roman" pitchFamily="18" charset="0"/>
              </a:rPr>
            </a:br>
            <a:r>
              <a:rPr lang="en-US" b="1" dirty="0">
                <a:latin typeface="Times New Roman" pitchFamily="18" charset="0"/>
                <a:cs typeface="Times New Roman" pitchFamily="18" charset="0"/>
              </a:rPr>
              <a:t>   1.  Prewrite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2. Outline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3. Draft</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4. Revise </a:t>
            </a:r>
            <a:r>
              <a:rPr lang="en-US" b="1" i="1" u="sng" dirty="0">
                <a:latin typeface="Times New Roman" pitchFamily="18" charset="0"/>
                <a:cs typeface="Times New Roman" pitchFamily="18" charset="0"/>
              </a:rPr>
              <a:t>Your Thinking</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5. Correct </a:t>
            </a:r>
            <a:r>
              <a:rPr lang="en-US" b="1" i="1" u="sng" dirty="0">
                <a:latin typeface="Times New Roman" pitchFamily="18" charset="0"/>
                <a:cs typeface="Times New Roman" pitchFamily="18" charset="0"/>
              </a:rPr>
              <a:t>the Sentences</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a:t>
            </a:r>
            <a:br>
              <a:rPr lang="en-US" b="1" dirty="0">
                <a:latin typeface="Times New Roman" pitchFamily="18" charset="0"/>
                <a:cs typeface="Times New Roman" pitchFamily="18" charset="0"/>
              </a:rPr>
            </a:br>
            <a:r>
              <a:rPr lang="en-US" sz="4800" b="1" dirty="0">
                <a:latin typeface="Times New Roman" pitchFamily="18" charset="0"/>
                <a:cs typeface="Times New Roman" pitchFamily="18" charset="0"/>
              </a:rPr>
              <a:t/>
            </a:r>
            <a:br>
              <a:rPr lang="en-US" sz="4800" b="1" dirty="0">
                <a:latin typeface="Times New Roman" pitchFamily="18" charset="0"/>
                <a:cs typeface="Times New Roman" pitchFamily="18" charset="0"/>
              </a:rPr>
            </a:br>
            <a:endParaRPr lang="en-US" sz="4800" b="1" dirty="0">
              <a:latin typeface="Times New Roman" pitchFamily="18" charset="0"/>
              <a:cs typeface="Times New Roman" pitchFamily="18" charset="0"/>
            </a:endParaRPr>
          </a:p>
        </p:txBody>
      </p:sp>
    </p:spTree>
    <p:extLst>
      <p:ext uri="{BB962C8B-B14F-4D97-AF65-F5344CB8AC3E}">
        <p14:creationId xmlns:p14="http://schemas.microsoft.com/office/powerpoint/2010/main" val="102277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990600"/>
            <a:ext cx="8382000" cy="5410200"/>
          </a:xfrm>
        </p:spPr>
        <p:txBody>
          <a:bodyPr>
            <a:noAutofit/>
          </a:bodyPr>
          <a:lstStyle/>
          <a:p>
            <a:pPr algn="l">
              <a:spcAft>
                <a:spcPts val="1200"/>
              </a:spcAft>
            </a:pPr>
            <a:r>
              <a:rPr lang="en-US" sz="4000" b="1" dirty="0">
                <a:latin typeface="Times New Roman" pitchFamily="18" charset="0"/>
                <a:cs typeface="Times New Roman" pitchFamily="18" charset="0"/>
              </a:rPr>
              <a:t>	</a:t>
            </a:r>
            <a:r>
              <a:rPr lang="en-US" sz="2800" b="1" dirty="0">
                <a:latin typeface="Times New Roman" pitchFamily="18" charset="0"/>
                <a:cs typeface="Times New Roman" pitchFamily="18" charset="0"/>
              </a:rPr>
              <a:t>The biggest mistake that students make is to start writing without planning their work. The difference between students who write A-papers and students who write C-papers is NOT their fluency in English or their overall intelligence. Students who use the writing process make better grades, period.</a:t>
            </a:r>
          </a:p>
        </p:txBody>
      </p:sp>
    </p:spTree>
    <p:extLst>
      <p:ext uri="{BB962C8B-B14F-4D97-AF65-F5344CB8AC3E}">
        <p14:creationId xmlns:p14="http://schemas.microsoft.com/office/powerpoint/2010/main" val="270752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2900" y="2362200"/>
            <a:ext cx="8458200" cy="3810000"/>
          </a:xfrm>
        </p:spPr>
        <p:txBody>
          <a:bodyPr>
            <a:noAutofit/>
          </a:bodyPr>
          <a:lstStyle/>
          <a:p>
            <a:pPr algn="l"/>
            <a:r>
              <a:rPr lang="en-US" b="1" dirty="0">
                <a:solidFill>
                  <a:schemeClr val="tx2">
                    <a:lumMod val="60000"/>
                    <a:lumOff val="40000"/>
                  </a:schemeClr>
                </a:solidFill>
                <a:latin typeface="Times New Roman" pitchFamily="18" charset="0"/>
                <a:cs typeface="Times New Roman" pitchFamily="18" charset="0"/>
              </a:rPr>
              <a:t>Prewriting.</a:t>
            </a:r>
            <a:r>
              <a:rPr lang="en-US" sz="2400" b="1" dirty="0">
                <a:solidFill>
                  <a:schemeClr val="tx2">
                    <a:lumMod val="60000"/>
                    <a:lumOff val="40000"/>
                  </a:schemeClr>
                </a:solidFill>
                <a:latin typeface="Times New Roman" pitchFamily="18" charset="0"/>
                <a:cs typeface="Times New Roman" pitchFamily="18" charset="0"/>
              </a:rPr>
              <a:t/>
            </a:r>
            <a:br>
              <a:rPr lang="en-US" sz="2400" b="1" dirty="0">
                <a:solidFill>
                  <a:schemeClr val="tx2">
                    <a:lumMod val="60000"/>
                    <a:lumOff val="40000"/>
                  </a:schemeClr>
                </a:solidFill>
                <a:latin typeface="Times New Roman" pitchFamily="18" charset="0"/>
                <a:cs typeface="Times New Roman" pitchFamily="18" charset="0"/>
              </a:rPr>
            </a:br>
            <a:r>
              <a:rPr lang="en-US" b="1" dirty="0">
                <a:solidFill>
                  <a:schemeClr val="tx2">
                    <a:lumMod val="60000"/>
                    <a:lumOff val="40000"/>
                  </a:schemeClr>
                </a:solidFill>
                <a:latin typeface="Times New Roman" pitchFamily="18" charset="0"/>
                <a:cs typeface="Times New Roman" pitchFamily="18" charset="0"/>
              </a:rPr>
              <a:t>First, choose a topic.</a:t>
            </a:r>
            <a:r>
              <a:rPr lang="en-US" sz="2400" b="1" dirty="0">
                <a:solidFill>
                  <a:schemeClr val="tx2">
                    <a:lumMod val="60000"/>
                    <a:lumOff val="40000"/>
                  </a:schemeClr>
                </a:solidFill>
                <a:latin typeface="Times New Roman" pitchFamily="18" charset="0"/>
                <a:cs typeface="Times New Roman" pitchFamily="18" charset="0"/>
              </a:rPr>
              <a:t> </a:t>
            </a:r>
            <a:br>
              <a:rPr lang="en-US" sz="2400" b="1" dirty="0">
                <a:solidFill>
                  <a:schemeClr val="tx2">
                    <a:lumMod val="60000"/>
                    <a:lumOff val="40000"/>
                  </a:schemeClr>
                </a:solidFill>
                <a:latin typeface="Times New Roman" pitchFamily="18" charset="0"/>
                <a:cs typeface="Times New Roman" pitchFamily="18" charset="0"/>
              </a:rPr>
            </a:br>
            <a:r>
              <a:rPr lang="en-US" sz="2400" b="1" dirty="0">
                <a:solidFill>
                  <a:srgbClr val="00FFFF"/>
                </a:solidFill>
                <a:effectLst>
                  <a:outerShdw blurRad="38100" dist="38100" dir="2700000" algn="tl">
                    <a:srgbClr val="000000">
                      <a:alpha val="43137"/>
                    </a:srgbClr>
                  </a:outerShdw>
                </a:effectLst>
                <a:latin typeface="Times New Roman" pitchFamily="18" charset="0"/>
                <a:cs typeface="Times New Roman" pitchFamily="18" charset="0"/>
              </a:rPr>
              <a:t/>
            </a:r>
            <a:br>
              <a:rPr lang="en-US" sz="2400" b="1" dirty="0">
                <a:solidFill>
                  <a:srgbClr val="00FFFF"/>
                </a:solidFill>
                <a:effectLst>
                  <a:outerShdw blurRad="38100" dist="38100" dir="2700000" algn="tl">
                    <a:srgbClr val="000000">
                      <a:alpha val="43137"/>
                    </a:srgbClr>
                  </a:outerShdw>
                </a:effectLst>
                <a:latin typeface="Times New Roman" pitchFamily="18" charset="0"/>
                <a:cs typeface="Times New Roman" pitchFamily="18" charset="0"/>
              </a:rPr>
            </a:br>
            <a:r>
              <a:rPr lang="en-US" sz="2400" b="1" dirty="0">
                <a:effectLst>
                  <a:outerShdw blurRad="38100" dist="38100" dir="2700000" algn="tl">
                    <a:srgbClr val="000000">
                      <a:alpha val="43137"/>
                    </a:srgbClr>
                  </a:outerShdw>
                </a:effectLst>
                <a:latin typeface="Times New Roman" pitchFamily="18" charset="0"/>
                <a:cs typeface="Times New Roman" pitchFamily="18" charset="0"/>
              </a:rPr>
              <a:t>1. The idea must be </a:t>
            </a:r>
            <a:r>
              <a:rPr lang="en-US" sz="2400" b="1" i="1" u="sng" dirty="0">
                <a:effectLst>
                  <a:outerShdw blurRad="38100" dist="38100" dir="2700000" algn="tl">
                    <a:srgbClr val="000000">
                      <a:alpha val="43137"/>
                    </a:srgbClr>
                  </a:outerShdw>
                </a:effectLst>
                <a:latin typeface="Times New Roman" pitchFamily="18" charset="0"/>
                <a:cs typeface="Times New Roman" pitchFamily="18" charset="0"/>
              </a:rPr>
              <a:t>broad</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 enough to allow you to write a paper of sufficient length.</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2. </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The topic must be </a:t>
            </a:r>
            <a:r>
              <a:rPr lang="en-US" sz="2400" b="1" i="1" u="sng" dirty="0">
                <a:effectLst>
                  <a:outerShdw blurRad="38100" dist="38100" dir="2700000" algn="tl">
                    <a:srgbClr val="000000">
                      <a:alpha val="43137"/>
                    </a:srgbClr>
                  </a:outerShdw>
                </a:effectLst>
                <a:latin typeface="Times New Roman" pitchFamily="18" charset="0"/>
                <a:cs typeface="Times New Roman" pitchFamily="18" charset="0"/>
              </a:rPr>
              <a:t>narrow</a:t>
            </a:r>
            <a:r>
              <a:rPr lang="en-US" sz="2400" b="1" dirty="0">
                <a:effectLst>
                  <a:outerShdw blurRad="38100" dist="38100" dir="2700000" algn="tl">
                    <a:srgbClr val="000000">
                      <a:alpha val="43137"/>
                    </a:srgbClr>
                  </a:outerShdw>
                </a:effectLst>
                <a:latin typeface="Times New Roman" pitchFamily="18" charset="0"/>
                <a:cs typeface="Times New Roman" pitchFamily="18" charset="0"/>
              </a:rPr>
              <a:t> enough to allow you to cover that topic within reasonable length. </a:t>
            </a:r>
            <a:endParaRPr lang="en-US" sz="2400" b="1" dirty="0">
              <a:latin typeface="Times New Roman" pitchFamily="18" charset="0"/>
              <a:cs typeface="Times New Roman" pitchFamily="18" charset="0"/>
            </a:endParaRPr>
          </a:p>
        </p:txBody>
      </p:sp>
      <p:pic>
        <p:nvPicPr>
          <p:cNvPr id="1026" name="Picture 2" descr="Image result for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457200"/>
            <a:ext cx="1524000" cy="1531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59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www.smartearningmethods.com/wp-content/uploads/2012/02/write-dow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087873"/>
            <a:ext cx="2398486" cy="25184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533400" y="914400"/>
            <a:ext cx="8001000" cy="5029200"/>
          </a:xfrm>
        </p:spPr>
        <p:txBody>
          <a:bodyPr>
            <a:noAutofit/>
          </a:bodyPr>
          <a:lstStyle/>
          <a:p>
            <a:pPr algn="l">
              <a:spcAft>
                <a:spcPts val="1200"/>
              </a:spcAft>
            </a:pPr>
            <a:r>
              <a:rPr lang="en-US" sz="2400" b="1" dirty="0">
                <a:solidFill>
                  <a:schemeClr val="tx2">
                    <a:lumMod val="60000"/>
                    <a:lumOff val="40000"/>
                  </a:schemeClr>
                </a:solidFill>
                <a:latin typeface="Times New Roman" pitchFamily="18" charset="0"/>
                <a:cs typeface="Times New Roman" pitchFamily="18" charset="0"/>
              </a:rPr>
              <a:t>Next, </a:t>
            </a:r>
            <a:r>
              <a:rPr lang="en-US" sz="2400" b="1" i="1" dirty="0">
                <a:solidFill>
                  <a:schemeClr val="tx2">
                    <a:lumMod val="60000"/>
                    <a:lumOff val="40000"/>
                  </a:schemeClr>
                </a:solidFill>
                <a:latin typeface="Times New Roman" pitchFamily="18" charset="0"/>
                <a:cs typeface="Times New Roman" pitchFamily="18" charset="0"/>
              </a:rPr>
              <a:t>think</a:t>
            </a:r>
            <a:r>
              <a:rPr lang="en-US" sz="2400" b="1" dirty="0">
                <a:solidFill>
                  <a:schemeClr val="tx2">
                    <a:lumMod val="60000"/>
                    <a:lumOff val="40000"/>
                  </a:schemeClr>
                </a:solidFill>
                <a:latin typeface="Times New Roman" pitchFamily="18" charset="0"/>
                <a:cs typeface="Times New Roman" pitchFamily="18" charset="0"/>
              </a:rPr>
              <a:t> about your topic. </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If you are writing about a topic you know very well, like your grandmother, then make notes about what you will say.</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     If you are writing about something that you do </a:t>
            </a:r>
            <a:r>
              <a:rPr lang="en-US" sz="2400" b="1" i="1" dirty="0">
                <a:latin typeface="Times New Roman" pitchFamily="18" charset="0"/>
                <a:cs typeface="Times New Roman" pitchFamily="18" charset="0"/>
              </a:rPr>
              <a:t>not</a:t>
            </a:r>
            <a:r>
              <a:rPr lang="en-US" sz="2400" b="1" dirty="0">
                <a:latin typeface="Times New Roman" pitchFamily="18" charset="0"/>
                <a:cs typeface="Times New Roman" pitchFamily="18" charset="0"/>
              </a:rPr>
              <a:t> know very well, then </a:t>
            </a:r>
            <a:r>
              <a:rPr lang="en-US" sz="2400" b="1" i="1" dirty="0">
                <a:latin typeface="Times New Roman" pitchFamily="18" charset="0"/>
                <a:cs typeface="Times New Roman" pitchFamily="18" charset="0"/>
              </a:rPr>
              <a:t>research</a:t>
            </a:r>
            <a:r>
              <a:rPr lang="en-US" sz="2400" b="1" dirty="0">
                <a:latin typeface="Times New Roman" pitchFamily="18" charset="0"/>
                <a:cs typeface="Times New Roman" pitchFamily="18" charset="0"/>
              </a:rPr>
              <a:t> the topic. Read. You are in college now. You want to give correct information!</a:t>
            </a:r>
            <a:r>
              <a:rPr lang="en-US" sz="3200" b="1" dirty="0">
                <a:latin typeface="Times New Roman" pitchFamily="18" charset="0"/>
                <a:cs typeface="Times New Roman" pitchFamily="18" charset="0"/>
              </a:rPr>
              <a:t/>
            </a:r>
            <a:br>
              <a:rPr lang="en-US" sz="3200" b="1" dirty="0">
                <a:latin typeface="Times New Roman" pitchFamily="18" charset="0"/>
                <a:cs typeface="Times New Roman" pitchFamily="18" charset="0"/>
              </a:rPr>
            </a:br>
            <a:r>
              <a:rPr lang="en-US" sz="3200" b="1" dirty="0">
                <a:solidFill>
                  <a:schemeClr val="bg1"/>
                </a:solidFill>
                <a:latin typeface="Times New Roman" pitchFamily="18" charset="0"/>
                <a:cs typeface="Times New Roman" pitchFamily="18" charset="0"/>
              </a:rPr>
              <a:t>Organize your project </a:t>
            </a:r>
            <a:br>
              <a:rPr lang="en-US" sz="3200" b="1" dirty="0">
                <a:solidFill>
                  <a:schemeClr val="bg1"/>
                </a:solidFill>
                <a:latin typeface="Times New Roman" pitchFamily="18" charset="0"/>
                <a:cs typeface="Times New Roman" pitchFamily="18" charset="0"/>
              </a:rPr>
            </a:br>
            <a:r>
              <a:rPr lang="en-US" sz="3200" b="1" i="1" u="sng" dirty="0">
                <a:solidFill>
                  <a:schemeClr val="bg1"/>
                </a:solidFill>
                <a:latin typeface="Times New Roman" pitchFamily="18" charset="0"/>
                <a:cs typeface="Times New Roman" pitchFamily="18" charset="0"/>
              </a:rPr>
              <a:t>before</a:t>
            </a:r>
            <a:r>
              <a:rPr lang="en-US" sz="3200" b="1" dirty="0">
                <a:solidFill>
                  <a:schemeClr val="bg1"/>
                </a:solidFill>
                <a:latin typeface="Times New Roman" pitchFamily="18" charset="0"/>
                <a:cs typeface="Times New Roman" pitchFamily="18" charset="0"/>
              </a:rPr>
              <a:t> you write.</a:t>
            </a:r>
          </a:p>
        </p:txBody>
      </p:sp>
    </p:spTree>
    <p:extLst>
      <p:ext uri="{BB962C8B-B14F-4D97-AF65-F5344CB8AC3E}">
        <p14:creationId xmlns:p14="http://schemas.microsoft.com/office/powerpoint/2010/main" val="271119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533400"/>
            <a:ext cx="8229600" cy="3505200"/>
          </a:xfrm>
        </p:spPr>
        <p:txBody>
          <a:bodyPr>
            <a:noAutofit/>
          </a:bodyPr>
          <a:lstStyle/>
          <a:p>
            <a:pPr algn="l">
              <a:lnSpc>
                <a:spcPct val="150000"/>
              </a:lnSpc>
            </a:pPr>
            <a:r>
              <a:rPr lang="en-US" sz="2000" b="1" dirty="0">
                <a:solidFill>
                  <a:schemeClr val="tx2">
                    <a:lumMod val="75000"/>
                  </a:schemeClr>
                </a:solidFill>
                <a:latin typeface="Times New Roman" pitchFamily="18" charset="0"/>
                <a:cs typeface="Times New Roman" pitchFamily="18" charset="0"/>
              </a:rPr>
              <a:t>A few practical suggestions:</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1. Do NOT let fear paralyze you! Get busy!</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2. You can begin with almost anything. </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3. Choose something you would enjoy writing about </a:t>
            </a:r>
            <a:r>
              <a:rPr lang="en-US" sz="2000" b="1" dirty="0" smtClean="0">
                <a:solidFill>
                  <a:schemeClr val="tx2">
                    <a:lumMod val="75000"/>
                  </a:schemeClr>
                </a:solidFill>
                <a:latin typeface="Times New Roman" pitchFamily="18" charset="0"/>
                <a:cs typeface="Times New Roman" pitchFamily="18" charset="0"/>
              </a:rPr>
              <a:t>or learning </a:t>
            </a:r>
            <a:r>
              <a:rPr lang="en-US" sz="2000" b="1" dirty="0">
                <a:solidFill>
                  <a:schemeClr val="tx2">
                    <a:lumMod val="75000"/>
                  </a:schemeClr>
                </a:solidFill>
                <a:latin typeface="Times New Roman" pitchFamily="18" charset="0"/>
                <a:cs typeface="Times New Roman" pitchFamily="18" charset="0"/>
              </a:rPr>
              <a:t>more about. </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4. Narrow “broad” topics by making them </a:t>
            </a:r>
            <a:r>
              <a:rPr lang="en-US" sz="2000" b="1" i="1" u="sng" dirty="0" smtClean="0">
                <a:solidFill>
                  <a:schemeClr val="tx2">
                    <a:lumMod val="75000"/>
                  </a:schemeClr>
                </a:solidFill>
                <a:latin typeface="Times New Roman" pitchFamily="18" charset="0"/>
                <a:cs typeface="Times New Roman" pitchFamily="18" charset="0"/>
              </a:rPr>
              <a:t>more specific</a:t>
            </a:r>
            <a:r>
              <a:rPr lang="en-US" sz="2000" b="1" dirty="0">
                <a:solidFill>
                  <a:schemeClr val="tx2">
                    <a:lumMod val="75000"/>
                  </a:schemeClr>
                </a:solidFill>
                <a:latin typeface="Times New Roman" pitchFamily="18" charset="0"/>
                <a:cs typeface="Times New Roman" pitchFamily="18" charset="0"/>
              </a:rPr>
              <a:t>. Replace vague words with specific words.</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5. Use the magic word “because” to give reasons </a:t>
            </a:r>
            <a:r>
              <a:rPr lang="en-US" sz="2000" b="1" dirty="0" smtClean="0">
                <a:solidFill>
                  <a:schemeClr val="tx2">
                    <a:lumMod val="75000"/>
                  </a:schemeClr>
                </a:solidFill>
                <a:latin typeface="Times New Roman" pitchFamily="18" charset="0"/>
                <a:cs typeface="Times New Roman" pitchFamily="18" charset="0"/>
              </a:rPr>
              <a:t>for your </a:t>
            </a:r>
            <a:r>
              <a:rPr lang="en-US" sz="2000" b="1" dirty="0">
                <a:solidFill>
                  <a:schemeClr val="tx2">
                    <a:lumMod val="75000"/>
                  </a:schemeClr>
                </a:solidFill>
                <a:latin typeface="Times New Roman" pitchFamily="18" charset="0"/>
                <a:cs typeface="Times New Roman" pitchFamily="18" charset="0"/>
              </a:rPr>
              <a:t>selection. Even though you are writing </a:t>
            </a:r>
            <a:r>
              <a:rPr lang="en-US" sz="2000" b="1" dirty="0" smtClean="0">
                <a:solidFill>
                  <a:schemeClr val="tx2">
                    <a:lumMod val="75000"/>
                  </a:schemeClr>
                </a:solidFill>
                <a:latin typeface="Times New Roman" pitchFamily="18" charset="0"/>
                <a:cs typeface="Times New Roman" pitchFamily="18" charset="0"/>
              </a:rPr>
              <a:t>an expressive </a:t>
            </a:r>
            <a:r>
              <a:rPr lang="en-US" sz="2000" b="1" dirty="0">
                <a:solidFill>
                  <a:schemeClr val="tx2">
                    <a:lumMod val="75000"/>
                  </a:schemeClr>
                </a:solidFill>
                <a:latin typeface="Times New Roman" pitchFamily="18" charset="0"/>
                <a:cs typeface="Times New Roman" pitchFamily="18" charset="0"/>
              </a:rPr>
              <a:t>essay, you still need to give your reasons.</a:t>
            </a:r>
            <a:br>
              <a:rPr lang="en-US" sz="2000" b="1" dirty="0">
                <a:solidFill>
                  <a:schemeClr val="tx2">
                    <a:lumMod val="75000"/>
                  </a:schemeClr>
                </a:solidFill>
                <a:latin typeface="Times New Roman" pitchFamily="18" charset="0"/>
                <a:cs typeface="Times New Roman" pitchFamily="18" charset="0"/>
              </a:rPr>
            </a:br>
            <a:r>
              <a:rPr lang="en-US" sz="2000" b="1" dirty="0">
                <a:solidFill>
                  <a:schemeClr val="tx2">
                    <a:lumMod val="75000"/>
                  </a:schemeClr>
                </a:solidFill>
                <a:latin typeface="Times New Roman" pitchFamily="18" charset="0"/>
                <a:cs typeface="Times New Roman" pitchFamily="18" charset="0"/>
              </a:rPr>
              <a:t>6. Turn your notes into a complete sentence. </a:t>
            </a:r>
            <a:r>
              <a:rPr lang="en-US" sz="2000" b="1" dirty="0" smtClean="0">
                <a:solidFill>
                  <a:schemeClr val="tx2">
                    <a:lumMod val="75000"/>
                  </a:schemeClr>
                </a:solidFill>
                <a:latin typeface="Times New Roman" pitchFamily="18" charset="0"/>
                <a:cs typeface="Times New Roman" pitchFamily="18" charset="0"/>
              </a:rPr>
              <a:t>You should </a:t>
            </a:r>
            <a:r>
              <a:rPr lang="en-US" sz="2000" b="1" dirty="0">
                <a:solidFill>
                  <a:schemeClr val="tx2">
                    <a:lumMod val="75000"/>
                  </a:schemeClr>
                </a:solidFill>
                <a:latin typeface="Times New Roman" pitchFamily="18" charset="0"/>
                <a:cs typeface="Times New Roman" pitchFamily="18" charset="0"/>
              </a:rPr>
              <a:t>now have a serviceable topic.</a:t>
            </a:r>
            <a:r>
              <a:rPr lang="en-US" sz="2800"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br>
            <a:r>
              <a:rPr lang="en-US" sz="2800"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r>
            <a:br>
              <a:rPr lang="en-US" sz="2800"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br>
            <a:r>
              <a:rPr lang="en-US"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
            </a:r>
            <a:br>
              <a:rPr lang="en-US" b="1" dirty="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br>
            <a:r>
              <a:rPr lang="en-US" b="1" dirty="0">
                <a:latin typeface="Times New Roman" pitchFamily="18" charset="0"/>
                <a:cs typeface="Times New Roman" pitchFamily="18" charset="0"/>
              </a:rPr>
              <a:t>   </a:t>
            </a:r>
            <a:r>
              <a:rPr lang="en-US" sz="4800" b="1" dirty="0">
                <a:latin typeface="Times New Roman" pitchFamily="18" charset="0"/>
                <a:cs typeface="Times New Roman" pitchFamily="18" charset="0"/>
              </a:rPr>
              <a:t/>
            </a:r>
            <a:br>
              <a:rPr lang="en-US" sz="4800" b="1" dirty="0">
                <a:latin typeface="Times New Roman" pitchFamily="18" charset="0"/>
                <a:cs typeface="Times New Roman" pitchFamily="18" charset="0"/>
              </a:rPr>
            </a:br>
            <a:endParaRPr lang="en-US" sz="4800" b="1" dirty="0">
              <a:latin typeface="Times New Roman" pitchFamily="18" charset="0"/>
              <a:cs typeface="Times New Roman" pitchFamily="18" charset="0"/>
            </a:endParaRPr>
          </a:p>
        </p:txBody>
      </p:sp>
    </p:spTree>
    <p:extLst>
      <p:ext uri="{BB962C8B-B14F-4D97-AF65-F5344CB8AC3E}">
        <p14:creationId xmlns:p14="http://schemas.microsoft.com/office/powerpoint/2010/main" val="652636004"/>
      </p:ext>
    </p:extLst>
  </p:cSld>
  <p:clrMapOvr>
    <a:masterClrMapping/>
  </p:clrMapOvr>
</p:sld>
</file>

<file path=ppt/theme/theme1.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template</Template>
  <TotalTime>362</TotalTime>
  <Words>424</Words>
  <Application>Microsoft Office PowerPoint</Application>
  <PresentationFormat>On-screen Show (4:3)</PresentationFormat>
  <Paragraphs>48</Paragraphs>
  <Slides>29</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宋体</vt:lpstr>
      <vt:lpstr>楷体</vt:lpstr>
      <vt:lpstr>Arial</vt:lpstr>
      <vt:lpstr>Bookman Old Style</vt:lpstr>
      <vt:lpstr>Calibri</vt:lpstr>
      <vt:lpstr>Century Schoolbook</vt:lpstr>
      <vt:lpstr>Garamond</vt:lpstr>
      <vt:lpstr>Palatino Linotype</vt:lpstr>
      <vt:lpstr>Tahoma</vt:lpstr>
      <vt:lpstr>Times New Roman</vt:lpstr>
      <vt:lpstr>Wingdings</vt:lpstr>
      <vt:lpstr>1_Edge</vt:lpstr>
      <vt:lpstr>1_自定义设计方案</vt:lpstr>
      <vt:lpstr>自定义设计方案</vt:lpstr>
      <vt:lpstr>The Writing Process</vt:lpstr>
      <vt:lpstr>None of us are born knowing how to write.</vt:lpstr>
      <vt:lpstr>Like riding a bicycle, writing is learned.</vt:lpstr>
      <vt:lpstr>The writing process consists of FIVE easy steps.</vt:lpstr>
      <vt:lpstr>  These are:    1.  Prewrite         2. Outline                3. Draft   4. Revise Your Thinking                  5. Correct the Sentences          </vt:lpstr>
      <vt:lpstr> The biggest mistake that students make is to start writing without planning their work. The difference between students who write A-papers and students who write C-papers is NOT their fluency in English or their overall intelligence. Students who use the writing process make better grades, period.</vt:lpstr>
      <vt:lpstr>Prewriting. First, choose a topic.   1. The idea must be broad enough to allow you to write a paper of sufficient length.  2. The topic must be narrow enough to allow you to cover that topic within reasonable length. </vt:lpstr>
      <vt:lpstr>Next, think about your topic.       If you are writing about a topic you know very well, like your grandmother, then make notes about what you will say.      If you are writing about something that you do not know very well, then research the topic. Read. You are in college now. You want to give correct information! Organize your project  before you write.</vt:lpstr>
      <vt:lpstr>A few practical suggestions: 1. Do NOT let fear paralyze you! Get busy! 2. You can begin with almost anything.  3. Choose something you would enjoy writing about or learning more about.  4. Narrow “broad” topics by making them more specific. Replace vague words with specific words. 5. Use the magic word “because” to give reasons for your selection. Even though you are writing an expressive essay, you still need to give your reasons. 6. Turn your notes into a complete sentence. You should now have a serviceable topic.       </vt:lpstr>
      <vt:lpstr>For example, say you have to write a paper about your favorite animal.  1. Narrow to “cats.” 2. Narrow to “tigers.” 3. I like tigers. 4. I like Bengal tigers. 5. Bengal tigers are my favorite animal. 6. Bengal tigers are my favorite animal     because…  </vt:lpstr>
      <vt:lpstr>1. Jot down your ideas. Think about them.   2. Figure out what points you want to make to support your topic.  3. Keep in mind your length requirement!</vt:lpstr>
      <vt:lpstr>When you know what you want to say, you write your introduction or thesis statement.   You have then finished the 1st step.</vt:lpstr>
      <vt:lpstr>The 2nd step is to make an outline.</vt:lpstr>
      <vt:lpstr>An outline is like a map. It is a plan or blueprint to write your paper.</vt:lpstr>
      <vt:lpstr> Introduction to the Writing Process  I. None of us are born knowing how to write. II. Writing is a learned skill. III. Five Steps of the Writing Process  A. Choose a topic.   1. Right size.   2. Suggestions for narrowing a topic.   3. Example for choosing a topic.   4. Jot down ideas.   5. Figure out points you want to make to support your theme.   6. Remember your length requirement.  B. Outline.   1. An outline is a map or plan.   2. Sample outline.   3. An outline breaks down the paper into small, manageable tasks.  C. Draft your paper.   1. A draft is “work-in-progress.”  D. Revise your thinking.    a. Add information?    b. Cut information?    c. Good examples? Enough examples?    c. Get feedback from the SALL Center or a peer.  D. Proofread your sentences.   1. Is the document formatted according to instructions?   2. Read your essay out loud!   3. Grammar, punctuation, word choice, spelling, sentence length. IV. Use the five-step writing process to make your college writing better!   </vt:lpstr>
      <vt:lpstr>An outline reduces one big paper into a series of small, easily accomplished tasks.</vt:lpstr>
      <vt:lpstr>It’s like taking a bite instead of swallowing the whole apple…</vt:lpstr>
      <vt:lpstr>The 3rd step is to draft your paper.</vt:lpstr>
      <vt:lpstr>We use the word “draft” because it indicates a work-in-progress. </vt:lpstr>
      <vt:lpstr>The 4th step is to revise your paper focusing entirely on your thinking.</vt:lpstr>
      <vt:lpstr>1. If you are missing details or information, what do you need to add to be convincing?  2. If you have information that is off-topic or “wordy,” what do you need to cut?  3. If find any grammatical errors, fix them. (Reading out loud will help). </vt:lpstr>
      <vt:lpstr>This is the correct place to ask someone to read your paper. You might ask your professor, a friend, or someone in the SALL Center.  1. Is your thinking clear? 2. Do your examples support your main ideas? 3. Are your sentences short and easy to read? 4. Is your grammar, punctuation, and spelling     correct? 5. If you read a paper for one of YOUR friends,     remember to find something to praise in their     essay.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Melvin</dc:creator>
  <cp:lastModifiedBy>Prof. Yang Rong (HSS)</cp:lastModifiedBy>
  <cp:revision>65</cp:revision>
  <dcterms:created xsi:type="dcterms:W3CDTF">2013-02-26T04:35:15Z</dcterms:created>
  <dcterms:modified xsi:type="dcterms:W3CDTF">2022-08-24T13:31:02Z</dcterms:modified>
</cp:coreProperties>
</file>